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4"/>
  </p:notesMasterIdLst>
  <p:handoutMasterIdLst>
    <p:handoutMasterId r:id="rId95"/>
  </p:handoutMasterIdLst>
  <p:sldIdLst>
    <p:sldId id="256" r:id="rId2"/>
    <p:sldId id="334" r:id="rId3"/>
    <p:sldId id="347" r:id="rId4"/>
    <p:sldId id="420" r:id="rId5"/>
    <p:sldId id="377" r:id="rId6"/>
    <p:sldId id="446" r:id="rId7"/>
    <p:sldId id="477" r:id="rId8"/>
    <p:sldId id="373" r:id="rId9"/>
    <p:sldId id="379" r:id="rId10"/>
    <p:sldId id="345" r:id="rId11"/>
    <p:sldId id="419" r:id="rId12"/>
    <p:sldId id="417" r:id="rId13"/>
    <p:sldId id="447" r:id="rId14"/>
    <p:sldId id="453" r:id="rId15"/>
    <p:sldId id="448" r:id="rId16"/>
    <p:sldId id="418" r:id="rId17"/>
    <p:sldId id="376" r:id="rId18"/>
    <p:sldId id="375" r:id="rId19"/>
    <p:sldId id="449" r:id="rId20"/>
    <p:sldId id="378" r:id="rId21"/>
    <p:sldId id="382" r:id="rId22"/>
    <p:sldId id="381" r:id="rId23"/>
    <p:sldId id="384" r:id="rId24"/>
    <p:sldId id="481" r:id="rId25"/>
    <p:sldId id="383" r:id="rId26"/>
    <p:sldId id="480" r:id="rId27"/>
    <p:sldId id="478" r:id="rId28"/>
    <p:sldId id="479" r:id="rId29"/>
    <p:sldId id="387" r:id="rId30"/>
    <p:sldId id="482" r:id="rId31"/>
    <p:sldId id="483" r:id="rId32"/>
    <p:sldId id="388" r:id="rId33"/>
    <p:sldId id="390" r:id="rId34"/>
    <p:sldId id="484" r:id="rId35"/>
    <p:sldId id="473" r:id="rId36"/>
    <p:sldId id="485" r:id="rId37"/>
    <p:sldId id="389" r:id="rId38"/>
    <p:sldId id="391" r:id="rId39"/>
    <p:sldId id="474" r:id="rId40"/>
    <p:sldId id="394" r:id="rId41"/>
    <p:sldId id="475" r:id="rId42"/>
    <p:sldId id="476" r:id="rId43"/>
    <p:sldId id="393" r:id="rId44"/>
    <p:sldId id="395" r:id="rId45"/>
    <p:sldId id="392" r:id="rId46"/>
    <p:sldId id="365" r:id="rId47"/>
    <p:sldId id="486" r:id="rId48"/>
    <p:sldId id="368" r:id="rId49"/>
    <p:sldId id="366" r:id="rId50"/>
    <p:sldId id="487" r:id="rId51"/>
    <p:sldId id="488" r:id="rId52"/>
    <p:sldId id="490" r:id="rId53"/>
    <p:sldId id="472" r:id="rId54"/>
    <p:sldId id="367" r:id="rId55"/>
    <p:sldId id="491" r:id="rId56"/>
    <p:sldId id="371" r:id="rId57"/>
    <p:sldId id="370" r:id="rId58"/>
    <p:sldId id="408" r:id="rId59"/>
    <p:sldId id="469" r:id="rId60"/>
    <p:sldId id="407" r:id="rId61"/>
    <p:sldId id="468" r:id="rId62"/>
    <p:sldId id="406" r:id="rId63"/>
    <p:sldId id="467" r:id="rId64"/>
    <p:sldId id="465" r:id="rId65"/>
    <p:sldId id="462" r:id="rId66"/>
    <p:sldId id="405" r:id="rId67"/>
    <p:sldId id="464" r:id="rId68"/>
    <p:sldId id="404" r:id="rId69"/>
    <p:sldId id="461" r:id="rId70"/>
    <p:sldId id="411" r:id="rId71"/>
    <p:sldId id="460" r:id="rId72"/>
    <p:sldId id="459" r:id="rId73"/>
    <p:sldId id="410" r:id="rId74"/>
    <p:sldId id="409" r:id="rId75"/>
    <p:sldId id="413" r:id="rId76"/>
    <p:sldId id="458" r:id="rId77"/>
    <p:sldId id="412" r:id="rId78"/>
    <p:sldId id="456" r:id="rId79"/>
    <p:sldId id="341" r:id="rId80"/>
    <p:sldId id="344" r:id="rId81"/>
    <p:sldId id="362" r:id="rId82"/>
    <p:sldId id="489" r:id="rId83"/>
    <p:sldId id="339" r:id="rId84"/>
    <p:sldId id="343" r:id="rId85"/>
    <p:sldId id="423" r:id="rId86"/>
    <p:sldId id="455" r:id="rId87"/>
    <p:sldId id="342" r:id="rId88"/>
    <p:sldId id="454" r:id="rId89"/>
    <p:sldId id="356" r:id="rId90"/>
    <p:sldId id="421" r:id="rId91"/>
    <p:sldId id="422" r:id="rId92"/>
    <p:sldId id="333" r:id="rId93"/>
  </p:sldIdLst>
  <p:sldSz cx="10287000" cy="6858000" type="35mm"/>
  <p:notesSz cx="685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5142" y="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9DE75-2E1D-41D2-B2C5-5918D60614A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7027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5142" y="9770270"/>
            <a:ext cx="2971800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02078-CF5B-46B4-89E0-292FE81F0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021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36575" y="771525"/>
            <a:ext cx="578485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886325"/>
            <a:ext cx="5486400" cy="46291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36575" y="771525"/>
            <a:ext cx="578485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886325"/>
            <a:ext cx="5486400" cy="46291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/>
              <a:t>Каждый возрастной период требует особых подходов к иммунотерапии: Но, если при подозрении на первичные иммунодефициты для верификации диагноза и определения последующей тактики ведения пациентов исследование иммунного статуса – необходимость, то при целом ряде состояний врачи руководствуются, главным образом, клиникой. </a:t>
            </a:r>
          </a:p>
          <a:p>
            <a:r>
              <a:rPr lang="ru-RU" dirty="0"/>
              <a:t>К ним относятся аутоиммунные заболевания, такие как </a:t>
            </a:r>
            <a:r>
              <a:rPr lang="ru-RU" dirty="0" err="1"/>
              <a:t>идиопатическая</a:t>
            </a:r>
            <a:r>
              <a:rPr lang="ru-RU" dirty="0"/>
              <a:t> </a:t>
            </a:r>
            <a:r>
              <a:rPr lang="ru-RU" dirty="0" err="1"/>
              <a:t>тромбоцитарная</a:t>
            </a:r>
            <a:r>
              <a:rPr lang="ru-RU" dirty="0"/>
              <a:t> пурпура, синдром </a:t>
            </a:r>
            <a:r>
              <a:rPr lang="ru-RU" dirty="0" err="1"/>
              <a:t>Гийена-Барре</a:t>
            </a:r>
            <a:r>
              <a:rPr lang="ru-RU" dirty="0"/>
              <a:t>, хроническая воспалительная </a:t>
            </a:r>
            <a:r>
              <a:rPr lang="ru-RU" dirty="0" err="1"/>
              <a:t>демиелинизирующая</a:t>
            </a:r>
            <a:r>
              <a:rPr lang="ru-RU" dirty="0"/>
              <a:t> </a:t>
            </a:r>
            <a:r>
              <a:rPr lang="ru-RU" dirty="0" err="1"/>
              <a:t>нейропатия</a:t>
            </a:r>
            <a:r>
              <a:rPr lang="ru-RU" dirty="0"/>
              <a:t>, рассеянный склероз, СКВ, дерматомиозит, склеродермия, </a:t>
            </a:r>
            <a:r>
              <a:rPr lang="ru-RU" dirty="0" err="1"/>
              <a:t>ювенильный</a:t>
            </a:r>
            <a:r>
              <a:rPr lang="ru-RU" dirty="0"/>
              <a:t> </a:t>
            </a:r>
            <a:r>
              <a:rPr lang="ru-RU" dirty="0" err="1"/>
              <a:t>ревматоидный</a:t>
            </a:r>
            <a:r>
              <a:rPr lang="ru-RU" dirty="0"/>
              <a:t> артрит. </a:t>
            </a:r>
          </a:p>
          <a:p>
            <a:r>
              <a:rPr lang="ru-RU" dirty="0"/>
              <a:t>На подобном принципе основан и выбор </a:t>
            </a:r>
            <a:r>
              <a:rPr lang="ru-RU" dirty="0" err="1"/>
              <a:t>Пентаглобина</a:t>
            </a:r>
            <a:r>
              <a:rPr lang="ru-RU" dirty="0"/>
              <a:t> для терапии сепсиса и тяжелых бактериальных инфекций или </a:t>
            </a:r>
            <a:r>
              <a:rPr lang="ru-RU" dirty="0" err="1"/>
              <a:t>Цитотекта</a:t>
            </a:r>
            <a:r>
              <a:rPr lang="ru-RU" dirty="0"/>
              <a:t> для терапии ЦМВ.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    у детей это врожденная патология и иммунодефициты, протекающие как вирусно-бактериальные процессы;</a:t>
            </a:r>
          </a:p>
          <a:p>
            <a:pPr>
              <a:buNone/>
            </a:pPr>
            <a:r>
              <a:rPr lang="ru-RU" dirty="0"/>
              <a:t>    в зрелом возрасте – это чаще всего профессиональные и экологические виды патологии; </a:t>
            </a:r>
          </a:p>
          <a:p>
            <a:pPr>
              <a:buNone/>
            </a:pPr>
            <a:r>
              <a:rPr lang="ru-RU" dirty="0"/>
              <a:t>    у лиц пожилого возраста – аутоиммунные и </a:t>
            </a:r>
            <a:r>
              <a:rPr lang="ru-RU" dirty="0" err="1"/>
              <a:t>иммунодефицитные</a:t>
            </a:r>
            <a:r>
              <a:rPr lang="ru-RU" dirty="0"/>
              <a:t> состояния.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36575" y="771525"/>
            <a:ext cx="578485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886325"/>
            <a:ext cx="5486400" cy="4629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Арсенал </a:t>
            </a:r>
            <a:r>
              <a:rPr lang="ru-RU" dirty="0" err="1"/>
              <a:t>иммунотропных</a:t>
            </a:r>
            <a:r>
              <a:rPr lang="ru-RU" dirty="0"/>
              <a:t> препаратов, зарегистрированных в настоящее время в мире, в том числе и  в России, достаточно велик. Вместе с тем, выбор тех или иных препаратов в конкретной клинической ситуации часто представляет немалые трудности. Это связано с тем, что до настоящего времени нет унифицированной  классификации </a:t>
            </a:r>
            <a:r>
              <a:rPr lang="ru-RU" dirty="0" err="1"/>
              <a:t>иммунотропных</a:t>
            </a:r>
            <a:r>
              <a:rPr lang="ru-RU" dirty="0"/>
              <a:t> препаратов, не разработаны четкие показания и противопоказания к применению многих из них, особенности назначения у беременных и женщин, совместимость с другими лекарственными средствами и др.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36575" y="771525"/>
            <a:ext cx="5784850" cy="3857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886325"/>
            <a:ext cx="5486400" cy="4629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Арсенал </a:t>
            </a:r>
            <a:r>
              <a:rPr lang="ru-RU" dirty="0" err="1"/>
              <a:t>иммунотропных</a:t>
            </a:r>
            <a:r>
              <a:rPr lang="ru-RU" dirty="0"/>
              <a:t> препаратов, зарегистрированных в настоящее время в мире, в том числе и  в России, достаточно велик. Вместе с тем, выбор тех или иных препаратов в конкретной клинической ситуации часто представляет немалые трудности. Это связано с тем, что до настоящего времени нет унифицированной  классификации </a:t>
            </a:r>
            <a:r>
              <a:rPr lang="ru-RU" dirty="0" err="1"/>
              <a:t>иммунотропных</a:t>
            </a:r>
            <a:r>
              <a:rPr lang="ru-RU" dirty="0"/>
              <a:t> препаратов, не разработаны четкие показания и противопоказания к применению многих из них, особенности назначения у беременных и женщин, совместимость с другими лекарственными средствами и др.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506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73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1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07231" y="365125"/>
            <a:ext cx="6525816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7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97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873" y="1709739"/>
            <a:ext cx="8872538" cy="2852737"/>
          </a:xfrm>
        </p:spPr>
        <p:txBody>
          <a:bodyPr anchor="b"/>
          <a:lstStyle>
            <a:lvl1pPr>
              <a:defRPr sz="5063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1873" y="4589464"/>
            <a:ext cx="8872538" cy="1500187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7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1" y="365126"/>
            <a:ext cx="887253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571" y="1681163"/>
            <a:ext cx="4351883" cy="82391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8571" y="2505075"/>
            <a:ext cx="435188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1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2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4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7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72" y="457200"/>
            <a:ext cx="3317825" cy="1600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73315" y="987426"/>
            <a:ext cx="5207794" cy="4873625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72" y="2057400"/>
            <a:ext cx="3317825" cy="3811588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1" y="365126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7231" y="6356351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07569" y="6356351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65194" y="6356351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47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kiberis.ru/?p=8501" TargetMode="External"/><Relationship Id="rId13" Type="http://schemas.openxmlformats.org/officeDocument/2006/relationships/hyperlink" Target="https://kiberis.ru/?p=5848" TargetMode="External"/><Relationship Id="rId18" Type="http://schemas.openxmlformats.org/officeDocument/2006/relationships/hyperlink" Target="https://kiberis.ru/?p=7297" TargetMode="External"/><Relationship Id="rId3" Type="http://schemas.openxmlformats.org/officeDocument/2006/relationships/hyperlink" Target="https://kiberis.ru/?p=15103" TargetMode="External"/><Relationship Id="rId21" Type="http://schemas.openxmlformats.org/officeDocument/2006/relationships/hyperlink" Target="https://kiberis.ru/?p=16618" TargetMode="External"/><Relationship Id="rId7" Type="http://schemas.openxmlformats.org/officeDocument/2006/relationships/hyperlink" Target="https://kiberis.ru/?p=15750" TargetMode="External"/><Relationship Id="rId12" Type="http://schemas.openxmlformats.org/officeDocument/2006/relationships/hyperlink" Target="https://kiberis.ru/?p=17602" TargetMode="External"/><Relationship Id="rId17" Type="http://schemas.openxmlformats.org/officeDocument/2006/relationships/hyperlink" Target="https://kiberis.ru/?p=16773" TargetMode="External"/><Relationship Id="rId2" Type="http://schemas.openxmlformats.org/officeDocument/2006/relationships/hyperlink" Target="https://kiberis.ru/?p=7003" TargetMode="External"/><Relationship Id="rId16" Type="http://schemas.openxmlformats.org/officeDocument/2006/relationships/hyperlink" Target="https://kiberis.ru/?p=7320" TargetMode="External"/><Relationship Id="rId20" Type="http://schemas.openxmlformats.org/officeDocument/2006/relationships/hyperlink" Target="https://kiberis.ru/?p=72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iberis.ru/?p=7112" TargetMode="External"/><Relationship Id="rId11" Type="http://schemas.openxmlformats.org/officeDocument/2006/relationships/hyperlink" Target="https://kiberis.ru/?p=14730" TargetMode="External"/><Relationship Id="rId5" Type="http://schemas.openxmlformats.org/officeDocument/2006/relationships/hyperlink" Target="https://kiberis.ru/?p=13940" TargetMode="External"/><Relationship Id="rId15" Type="http://schemas.openxmlformats.org/officeDocument/2006/relationships/hyperlink" Target="https://kiberis.ru/?p=8008" TargetMode="External"/><Relationship Id="rId10" Type="http://schemas.openxmlformats.org/officeDocument/2006/relationships/hyperlink" Target="https://kiberis.ru/?p=5998" TargetMode="External"/><Relationship Id="rId19" Type="http://schemas.openxmlformats.org/officeDocument/2006/relationships/hyperlink" Target="https://kiberis.ru/?p=16676" TargetMode="External"/><Relationship Id="rId4" Type="http://schemas.openxmlformats.org/officeDocument/2006/relationships/hyperlink" Target="https://kiberis.ru/?p=6172" TargetMode="External"/><Relationship Id="rId9" Type="http://schemas.openxmlformats.org/officeDocument/2006/relationships/hyperlink" Target="https://kiberis.ru/?p=19985" TargetMode="External"/><Relationship Id="rId14" Type="http://schemas.openxmlformats.org/officeDocument/2006/relationships/hyperlink" Target="https://kiberis.ru/?p=10700" TargetMode="Externa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hyperlink" Target="https://kiberis.ru/?p=13812" TargetMode="External"/><Relationship Id="rId18" Type="http://schemas.openxmlformats.org/officeDocument/2006/relationships/hyperlink" Target="https://kiberis.ru/?p=5802" TargetMode="External"/><Relationship Id="rId26" Type="http://schemas.openxmlformats.org/officeDocument/2006/relationships/hyperlink" Target="https://kiberis.ru/?p=6144" TargetMode="External"/><Relationship Id="rId3" Type="http://schemas.openxmlformats.org/officeDocument/2006/relationships/hyperlink" Target="https://kiberis.ru/?p=15804" TargetMode="External"/><Relationship Id="rId21" Type="http://schemas.openxmlformats.org/officeDocument/2006/relationships/hyperlink" Target="https://kiberis.ru/?p=16409" TargetMode="External"/><Relationship Id="rId34" Type="http://schemas.openxmlformats.org/officeDocument/2006/relationships/hyperlink" Target="https://kiberis.ru/?p=18362" TargetMode="External"/><Relationship Id="rId7" Type="http://schemas.openxmlformats.org/officeDocument/2006/relationships/hyperlink" Target="https://kiberis.ru/?p=11737" TargetMode="External"/><Relationship Id="rId12" Type="http://schemas.openxmlformats.org/officeDocument/2006/relationships/hyperlink" Target="https://kiberis.ru/?p=12864" TargetMode="External"/><Relationship Id="rId17" Type="http://schemas.openxmlformats.org/officeDocument/2006/relationships/hyperlink" Target="https://kiberis.ru/?p=19543" TargetMode="External"/><Relationship Id="rId25" Type="http://schemas.openxmlformats.org/officeDocument/2006/relationships/hyperlink" Target="https://kiberis.ru/?p=15141" TargetMode="External"/><Relationship Id="rId33" Type="http://schemas.openxmlformats.org/officeDocument/2006/relationships/hyperlink" Target="https://kiberis.ru/?p=15622" TargetMode="External"/><Relationship Id="rId2" Type="http://schemas.openxmlformats.org/officeDocument/2006/relationships/hyperlink" Target="https://kiberis.ru/?p=7126" TargetMode="External"/><Relationship Id="rId16" Type="http://schemas.openxmlformats.org/officeDocument/2006/relationships/hyperlink" Target="https://kiberis.ru/?p=12789" TargetMode="External"/><Relationship Id="rId20" Type="http://schemas.openxmlformats.org/officeDocument/2006/relationships/hyperlink" Target="https://kiberis.ru/?p=7250" TargetMode="External"/><Relationship Id="rId29" Type="http://schemas.openxmlformats.org/officeDocument/2006/relationships/hyperlink" Target="https://kiberis.ru/?p=180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iberis.ru/?p=6624" TargetMode="External"/><Relationship Id="rId11" Type="http://schemas.openxmlformats.org/officeDocument/2006/relationships/hyperlink" Target="https://kiberis.ru/?p=17832" TargetMode="External"/><Relationship Id="rId24" Type="http://schemas.openxmlformats.org/officeDocument/2006/relationships/hyperlink" Target="https://kiberis.ru/?p=7006" TargetMode="External"/><Relationship Id="rId32" Type="http://schemas.openxmlformats.org/officeDocument/2006/relationships/hyperlink" Target="https://kiberis.ru/?p=17446" TargetMode="External"/><Relationship Id="rId5" Type="http://schemas.openxmlformats.org/officeDocument/2006/relationships/hyperlink" Target="https://kiberis.ru/?p=14212" TargetMode="External"/><Relationship Id="rId15" Type="http://schemas.openxmlformats.org/officeDocument/2006/relationships/hyperlink" Target="https://kiberis.ru/?p=16172" TargetMode="External"/><Relationship Id="rId23" Type="http://schemas.openxmlformats.org/officeDocument/2006/relationships/hyperlink" Target="https://kiberis.ru/?p=14296" TargetMode="External"/><Relationship Id="rId28" Type="http://schemas.openxmlformats.org/officeDocument/2006/relationships/hyperlink" Target="https://kiberis.ru/?p=18025" TargetMode="External"/><Relationship Id="rId10" Type="http://schemas.openxmlformats.org/officeDocument/2006/relationships/hyperlink" Target="https://kiberis.ru/?p=18775" TargetMode="External"/><Relationship Id="rId19" Type="http://schemas.openxmlformats.org/officeDocument/2006/relationships/hyperlink" Target="https://kiberis.ru/?p=10455" TargetMode="External"/><Relationship Id="rId31" Type="http://schemas.openxmlformats.org/officeDocument/2006/relationships/hyperlink" Target="https://kiberis.ru/?p=7069" TargetMode="External"/><Relationship Id="rId4" Type="http://schemas.openxmlformats.org/officeDocument/2006/relationships/hyperlink" Target="https://kiberis.ru/?p=7623" TargetMode="External"/><Relationship Id="rId9" Type="http://schemas.openxmlformats.org/officeDocument/2006/relationships/hyperlink" Target="https://kiberis.ru/?p=11978" TargetMode="External"/><Relationship Id="rId14" Type="http://schemas.openxmlformats.org/officeDocument/2006/relationships/hyperlink" Target="https://kiberis.ru/?p=10587" TargetMode="External"/><Relationship Id="rId22" Type="http://schemas.openxmlformats.org/officeDocument/2006/relationships/hyperlink" Target="https://kiberis.ru/?p=6230" TargetMode="External"/><Relationship Id="rId27" Type="http://schemas.openxmlformats.org/officeDocument/2006/relationships/hyperlink" Target="https://kiberis.ru/?p=15500" TargetMode="External"/><Relationship Id="rId30" Type="http://schemas.openxmlformats.org/officeDocument/2006/relationships/hyperlink" Target="https://kiberis.ru/?p=13907" TargetMode="External"/><Relationship Id="rId35" Type="http://schemas.openxmlformats.org/officeDocument/2006/relationships/hyperlink" Target="https://kiberis.ru/?p=27074" TargetMode="External"/><Relationship Id="rId8" Type="http://schemas.openxmlformats.org/officeDocument/2006/relationships/hyperlink" Target="https://kiberis.ru/?p=11568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ich.ru/istochnik-eds--elektrotehnicheskoe-ustrojstvo-preobrazuyushee/index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ich.ru/%D0%AD%D1%82%D0%BE_%D0%B1%D0%B0%D0%BA%D1%82%D0%B5%D1%80%D0%B8%D0%B0%D0%BB%D1%8C%D0%BD%D0%BE_%D0%B2%D0%BE%D1%81%D0%BF%D0%B0%D0%BB%D0%B8%D1%82%D0%B5%D0%BB%D1%8C%D0%BD%D0%BE%D0%B5_%D0%B7%D0%B0%D0%B1%D0%BE%D0%BB%D0%B5%D0%B2%D0%B0%D0%BD%D0%B8%D0%B5_%D1%87%D0%B0%D1%88%D0%B5%D1%87%D0%BD%D0%BE_%D0%BB%D0%BE%D1%85%D0%B0%D0%BD%D0%BE%D1%87%D0%BD%D0%BE%D0%B3%D0%BE_%D0%B0%D0%BF%D0%BF%D0%B0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ich.ru/lekciya-fiziologiya-promejutochnogo-mozga-retikulyarnaya-forma/index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ich.ru/morfologiya-bakterij-obshie-voprosi-uletrastruktura-bakteriale/index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14300" y="152401"/>
            <a:ext cx="10401300" cy="77251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endParaRPr lang="ru-RU" sz="5400" b="1" spc="-1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lang="ru-RU" sz="4000" b="1" dirty="0">
                <a:latin typeface="Times New Roman"/>
                <a:cs typeface="Times New Roman"/>
              </a:rPr>
              <a:t>Клиническая фармакология </a:t>
            </a:r>
          </a:p>
          <a:p>
            <a:pPr marL="12065" marR="5080" algn="ctr">
              <a:lnSpc>
                <a:spcPct val="100000"/>
              </a:lnSpc>
            </a:pPr>
            <a:r>
              <a:rPr lang="ru-RU" sz="4000" b="1" dirty="0" err="1">
                <a:latin typeface="Times New Roman"/>
                <a:cs typeface="Times New Roman"/>
              </a:rPr>
              <a:t>иммунотропных</a:t>
            </a:r>
            <a:r>
              <a:rPr lang="ru-RU" sz="4000" b="1" dirty="0">
                <a:latin typeface="Times New Roman"/>
                <a:cs typeface="Times New Roman"/>
              </a:rPr>
              <a:t>  препаратов</a:t>
            </a: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3200" b="1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lang="ru-RU" sz="3200" b="1" dirty="0">
                <a:latin typeface="Times New Roman"/>
                <a:cs typeface="Times New Roman"/>
              </a:rPr>
              <a:t>Доцент Карпова Е.Г.</a:t>
            </a:r>
          </a:p>
          <a:p>
            <a:pPr marL="12065" marR="5080" algn="ctr">
              <a:lnSpc>
                <a:spcPct val="100000"/>
              </a:lnSpc>
            </a:pPr>
            <a:r>
              <a:rPr lang="ru-RU" sz="2400" b="1" dirty="0">
                <a:latin typeface="Times New Roman"/>
                <a:cs typeface="Times New Roman"/>
              </a:rPr>
              <a:t>10.03.2020г</a:t>
            </a: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lang="ru-RU" sz="5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endParaRPr sz="5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4" y="0"/>
            <a:ext cx="9929846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i="1" dirty="0"/>
              <a:t>Показания к применению иммунодепрессантов</a:t>
            </a:r>
            <a:r>
              <a:rPr lang="ru-RU" sz="2800" i="1" dirty="0"/>
              <a:t>:</a:t>
            </a:r>
            <a:endParaRPr lang="ru-RU" sz="2800" dirty="0"/>
          </a:p>
          <a:p>
            <a:r>
              <a:rPr lang="ru-RU" sz="2800" dirty="0"/>
              <a:t>Заболевания соединительной ткани (т.н. коллагенозы)</a:t>
            </a:r>
          </a:p>
          <a:p>
            <a:r>
              <a:rPr lang="ru-RU" sz="2800" dirty="0"/>
              <a:t>Хронический миокардит</a:t>
            </a:r>
          </a:p>
          <a:p>
            <a:r>
              <a:rPr lang="ru-RU" sz="2800" dirty="0"/>
              <a:t>Аутоиммунные заболевания крови</a:t>
            </a:r>
          </a:p>
          <a:p>
            <a:r>
              <a:rPr lang="ru-RU" sz="2800" dirty="0"/>
              <a:t>Цирроз печени</a:t>
            </a:r>
          </a:p>
          <a:p>
            <a:r>
              <a:rPr lang="ru-RU" sz="2800" dirty="0"/>
              <a:t>Рассеянный склероз</a:t>
            </a:r>
          </a:p>
          <a:p>
            <a:r>
              <a:rPr lang="ru-RU" sz="2800" dirty="0"/>
              <a:t>Псориаз</a:t>
            </a:r>
          </a:p>
          <a:p>
            <a:r>
              <a:rPr lang="ru-RU" sz="2800" dirty="0"/>
              <a:t>Трансплантация органов</a:t>
            </a:r>
          </a:p>
          <a:p>
            <a:pPr algn="ctr">
              <a:buNone/>
            </a:pPr>
            <a:r>
              <a:rPr lang="ru-RU" sz="2800" b="1" i="1" dirty="0"/>
              <a:t>Противопоказания:</a:t>
            </a:r>
            <a:endParaRPr lang="ru-RU" sz="2800" b="1" dirty="0"/>
          </a:p>
          <a:p>
            <a:r>
              <a:rPr lang="ru-RU" sz="2800" dirty="0"/>
              <a:t>Угнетение функции кроветворения</a:t>
            </a:r>
          </a:p>
          <a:p>
            <a:r>
              <a:rPr lang="ru-RU" sz="2800" dirty="0"/>
              <a:t>Выраженная нефро- и </a:t>
            </a:r>
            <a:r>
              <a:rPr lang="ru-RU" sz="2800" dirty="0" err="1"/>
              <a:t>гепатопатия</a:t>
            </a:r>
            <a:endParaRPr lang="ru-RU" sz="2800" dirty="0"/>
          </a:p>
          <a:p>
            <a:r>
              <a:rPr lang="ru-RU" sz="2800" dirty="0"/>
              <a:t>Острые инфекции</a:t>
            </a:r>
          </a:p>
          <a:p>
            <a:r>
              <a:rPr lang="ru-RU" sz="2800" dirty="0"/>
              <a:t>Беременность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0"/>
            <a:ext cx="9858444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err="1"/>
              <a:t>Иммунодепресанты</a:t>
            </a:r>
            <a:endParaRPr lang="ru-RU" sz="2400" b="1" i="1" dirty="0"/>
          </a:p>
          <a:p>
            <a:pPr>
              <a:buNone/>
            </a:pPr>
            <a:r>
              <a:rPr lang="ru-RU" sz="2800" dirty="0"/>
              <a:t>Применение иммунодепрессантов, особенно </a:t>
            </a:r>
            <a:r>
              <a:rPr lang="ru-RU" sz="2800" dirty="0" err="1"/>
              <a:t>цитостатиков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/>
              <a:t>вызывает много осложнений, в т.ч.:</a:t>
            </a:r>
          </a:p>
          <a:p>
            <a:pPr marL="0"/>
            <a:r>
              <a:rPr lang="ru-RU" sz="2800" dirty="0"/>
              <a:t>  угнетение </a:t>
            </a:r>
            <a:r>
              <a:rPr lang="ru-RU" sz="2800" dirty="0" err="1"/>
              <a:t>гемопоэза</a:t>
            </a:r>
            <a:r>
              <a:rPr lang="ru-RU" sz="2800" dirty="0"/>
              <a:t>, </a:t>
            </a:r>
          </a:p>
          <a:p>
            <a:pPr marL="0"/>
            <a:r>
              <a:rPr lang="ru-RU" sz="2800" dirty="0"/>
              <a:t> </a:t>
            </a:r>
            <a:r>
              <a:rPr lang="ru-RU" sz="2800" dirty="0" err="1">
                <a:latin typeface="Calibri"/>
                <a:cs typeface="Calibri"/>
              </a:rPr>
              <a:t>↓</a:t>
            </a:r>
            <a:r>
              <a:rPr lang="ru-RU" sz="2800" dirty="0"/>
              <a:t> </a:t>
            </a:r>
            <a:r>
              <a:rPr lang="ru-RU" sz="2800" dirty="0" err="1"/>
              <a:t>противоинфекционной</a:t>
            </a:r>
            <a:r>
              <a:rPr lang="ru-RU" sz="2800" dirty="0"/>
              <a:t> и противоопухолевой защиты</a:t>
            </a:r>
          </a:p>
          <a:p>
            <a:pPr>
              <a:buNone/>
            </a:pPr>
            <a:r>
              <a:rPr lang="ru-RU" sz="3200" dirty="0"/>
              <a:t>  </a:t>
            </a:r>
            <a:r>
              <a:rPr lang="ru-RU" sz="2800" dirty="0"/>
              <a:t>Несмотря на обширный спектр </a:t>
            </a:r>
            <a:r>
              <a:rPr lang="ru-RU" sz="2800" dirty="0" err="1"/>
              <a:t>иммуномодуляторов</a:t>
            </a:r>
            <a:r>
              <a:rPr lang="ru-RU" sz="2800" dirty="0"/>
              <a:t> (особенно </a:t>
            </a:r>
            <a:r>
              <a:rPr lang="ru-RU" sz="2800" dirty="0" err="1"/>
              <a:t>иммуностимуляторов</a:t>
            </a:r>
            <a:r>
              <a:rPr lang="ru-RU" sz="2800" dirty="0"/>
              <a:t>), подавляющее число из них на практике используется редко</a:t>
            </a:r>
          </a:p>
          <a:p>
            <a:pPr algn="ctr">
              <a:buNone/>
            </a:pPr>
            <a:r>
              <a:rPr lang="ru-RU" sz="2600" i="1" dirty="0"/>
              <a:t>   Причины:</a:t>
            </a:r>
          </a:p>
          <a:p>
            <a:pPr>
              <a:buFontTx/>
              <a:buChar char="-"/>
            </a:pPr>
            <a:r>
              <a:rPr lang="ru-RU" sz="2600" dirty="0"/>
              <a:t>недостаточная эффективность, </a:t>
            </a:r>
          </a:p>
          <a:p>
            <a:pPr>
              <a:buFontTx/>
              <a:buChar char="-"/>
            </a:pPr>
            <a:r>
              <a:rPr lang="ru-RU" sz="2600" dirty="0"/>
              <a:t>побочные эффекты, </a:t>
            </a:r>
          </a:p>
          <a:p>
            <a:pPr>
              <a:buFontTx/>
              <a:buChar char="-"/>
            </a:pPr>
            <a:r>
              <a:rPr lang="ru-RU" sz="2600" dirty="0"/>
              <a:t>токсичность, </a:t>
            </a:r>
          </a:p>
          <a:p>
            <a:pPr>
              <a:buFontTx/>
              <a:buChar char="-"/>
            </a:pPr>
            <a:r>
              <a:rPr lang="ru-RU" sz="2600" dirty="0"/>
              <a:t>высокая стоимость, </a:t>
            </a:r>
          </a:p>
          <a:p>
            <a:pPr>
              <a:buFontTx/>
              <a:buChar char="-"/>
            </a:pPr>
            <a:r>
              <a:rPr lang="ru-RU" sz="2600" dirty="0"/>
              <a:t>недостаточная изученность и др.</a:t>
            </a:r>
            <a:br>
              <a:rPr lang="ru-RU" sz="3200" dirty="0"/>
            </a:b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/>
              <a:t>Иммунодепрессанты</a:t>
            </a:r>
          </a:p>
          <a:p>
            <a:r>
              <a:rPr lang="ru-RU" sz="2800" b="1" dirty="0"/>
              <a:t>Глюкокортикоидные гормоны (ГКС) – </a:t>
            </a:r>
          </a:p>
          <a:p>
            <a:pPr>
              <a:buNone/>
            </a:pPr>
            <a:r>
              <a:rPr lang="ru-RU" sz="2800" b="1" dirty="0"/>
              <a:t>   </a:t>
            </a:r>
            <a:r>
              <a:rPr lang="ru-RU" sz="2400" dirty="0"/>
              <a:t>препараты с противовоспалительным и иммунодепрессивным действием</a:t>
            </a:r>
          </a:p>
          <a:p>
            <a:pPr algn="ctr">
              <a:buNone/>
            </a:pPr>
            <a:endParaRPr lang="ru-RU" sz="2400" b="1" dirty="0"/>
          </a:p>
          <a:p>
            <a:pPr algn="ctr">
              <a:buNone/>
            </a:pPr>
            <a:r>
              <a:rPr lang="ru-RU" sz="2400" b="1" dirty="0"/>
              <a:t>Механизм иммунодепрессивного действия ГКС </a:t>
            </a:r>
          </a:p>
          <a:p>
            <a:pPr algn="ctr">
              <a:buNone/>
            </a:pPr>
            <a:r>
              <a:rPr lang="ru-RU" sz="2800" dirty="0"/>
              <a:t>(в отличие от </a:t>
            </a:r>
            <a:r>
              <a:rPr lang="ru-RU" sz="2800" dirty="0" err="1"/>
              <a:t>цитостатиков</a:t>
            </a:r>
            <a:r>
              <a:rPr lang="ru-RU" sz="2800" dirty="0"/>
              <a:t>), </a:t>
            </a:r>
          </a:p>
          <a:p>
            <a:pPr algn="ctr">
              <a:buNone/>
            </a:pPr>
            <a:r>
              <a:rPr lang="ru-RU" sz="2800" dirty="0"/>
              <a:t>не связан с </a:t>
            </a:r>
            <a:r>
              <a:rPr lang="ru-RU" sz="2800" dirty="0" err="1"/>
              <a:t>митостатическим</a:t>
            </a:r>
            <a:r>
              <a:rPr lang="ru-RU" sz="2800" dirty="0"/>
              <a:t> действием, </a:t>
            </a:r>
          </a:p>
          <a:p>
            <a:pPr algn="ctr">
              <a:buNone/>
            </a:pPr>
            <a:r>
              <a:rPr lang="ru-RU" sz="2800" dirty="0"/>
              <a:t>обусловлен торможением:</a:t>
            </a:r>
          </a:p>
          <a:p>
            <a:pPr algn="ctr">
              <a:buNone/>
            </a:pPr>
            <a:r>
              <a:rPr lang="ru-RU" sz="2800" dirty="0"/>
              <a:t>миграции стволовых клеток костного мозга и В-лимфоцитов, </a:t>
            </a:r>
          </a:p>
          <a:p>
            <a:pPr algn="ctr">
              <a:buNone/>
            </a:pPr>
            <a:r>
              <a:rPr lang="ru-RU" sz="2800" dirty="0"/>
              <a:t>подавления активности Т– и B-лимфоцитов,</a:t>
            </a:r>
          </a:p>
          <a:p>
            <a:pPr algn="ctr">
              <a:buNone/>
            </a:pPr>
            <a:r>
              <a:rPr lang="ru-RU" sz="2800" dirty="0"/>
              <a:t>также угнетения высвобождения </a:t>
            </a:r>
            <a:r>
              <a:rPr lang="ru-RU" sz="2800" dirty="0" err="1"/>
              <a:t>цитокинов</a:t>
            </a:r>
            <a:endParaRPr lang="ru-RU" sz="2800" dirty="0"/>
          </a:p>
          <a:p>
            <a:pPr algn="ctr">
              <a:buNone/>
            </a:pPr>
            <a:r>
              <a:rPr lang="ru-RU" sz="2800" dirty="0"/>
              <a:t>(ИЛ-1, ИЛ-2, </a:t>
            </a:r>
            <a:r>
              <a:rPr lang="ru-RU" sz="2800" dirty="0" err="1"/>
              <a:t>интерферона-гамма</a:t>
            </a:r>
            <a:r>
              <a:rPr lang="ru-RU" sz="2800" dirty="0"/>
              <a:t>) из лейкоцитов и макрофагов, </a:t>
            </a:r>
          </a:p>
          <a:p>
            <a:pPr algn="ctr">
              <a:buNone/>
            </a:pPr>
            <a:r>
              <a:rPr lang="ru-RU" sz="2800" dirty="0"/>
              <a:t>также подавлением их функции</a:t>
            </a:r>
            <a:endParaRPr lang="ru-RU" sz="2800" b="1" dirty="0"/>
          </a:p>
          <a:p>
            <a:pPr>
              <a:buNone/>
            </a:pPr>
            <a:br>
              <a:rPr lang="ru-RU" sz="3200" dirty="0">
                <a:solidFill>
                  <a:srgbClr val="FF0000"/>
                </a:solidFill>
              </a:rPr>
            </a:b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/>
              <a:t>Иммунодепрессанты</a:t>
            </a:r>
          </a:p>
          <a:p>
            <a:pPr algn="ctr">
              <a:buNone/>
            </a:pPr>
            <a:r>
              <a:rPr lang="ru-RU" sz="2600" dirty="0"/>
              <a:t>   </a:t>
            </a:r>
            <a:r>
              <a:rPr lang="ru-RU" sz="2200" dirty="0"/>
              <a:t>Большинство </a:t>
            </a:r>
            <a:r>
              <a:rPr lang="ru-RU" sz="2200" b="1" dirty="0"/>
              <a:t>иммунодепрессантов</a:t>
            </a:r>
            <a:r>
              <a:rPr lang="ru-RU" sz="2200" dirty="0"/>
              <a:t> - это </a:t>
            </a:r>
            <a:r>
              <a:rPr lang="ru-RU" sz="2200" b="1" dirty="0" err="1"/>
              <a:t>цитостатики</a:t>
            </a:r>
            <a:r>
              <a:rPr lang="ru-RU" sz="2200" b="1" dirty="0"/>
              <a:t> </a:t>
            </a:r>
          </a:p>
          <a:p>
            <a:pPr algn="ctr">
              <a:buNone/>
            </a:pPr>
            <a:r>
              <a:rPr lang="ru-RU" sz="2200" b="1" dirty="0"/>
              <a:t>   –  </a:t>
            </a:r>
            <a:r>
              <a:rPr lang="ru-RU" sz="2200" dirty="0"/>
              <a:t>группа ЛС, которые нарушают </a:t>
            </a:r>
          </a:p>
          <a:p>
            <a:pPr algn="ctr">
              <a:buNone/>
            </a:pPr>
            <a:r>
              <a:rPr lang="ru-RU" sz="2200" dirty="0"/>
              <a:t>  процессы роста, развития и деления клеток организма</a:t>
            </a:r>
          </a:p>
          <a:p>
            <a:pPr algn="ctr">
              <a:buNone/>
            </a:pPr>
            <a:r>
              <a:rPr lang="ru-RU" sz="2200" i="1" dirty="0"/>
              <a:t>Механизм действия</a:t>
            </a:r>
            <a:r>
              <a:rPr lang="ru-RU" sz="2200" dirty="0"/>
              <a:t> </a:t>
            </a:r>
          </a:p>
          <a:p>
            <a:pPr algn="ctr">
              <a:buNone/>
            </a:pPr>
            <a:r>
              <a:rPr lang="ru-RU" sz="2200" dirty="0"/>
              <a:t>- связан с нарушением митоза и подавлением пролиферации клеток в костном мозге </a:t>
            </a:r>
          </a:p>
          <a:p>
            <a:pPr algn="ctr">
              <a:buNone/>
            </a:pPr>
            <a:r>
              <a:rPr lang="ru-RU" sz="2200" dirty="0"/>
              <a:t>    Угнетая </a:t>
            </a:r>
            <a:r>
              <a:rPr lang="ru-RU" sz="2200" dirty="0" err="1"/>
              <a:t>лейкопоэз</a:t>
            </a:r>
            <a:r>
              <a:rPr lang="ru-RU" sz="2200" dirty="0"/>
              <a:t>, </a:t>
            </a:r>
            <a:r>
              <a:rPr lang="ru-RU" sz="2200" dirty="0" err="1"/>
              <a:t>цитостатики</a:t>
            </a:r>
            <a:r>
              <a:rPr lang="ru-RU" sz="2200" dirty="0"/>
              <a:t> </a:t>
            </a:r>
            <a:r>
              <a:rPr lang="ru-RU" sz="2200" dirty="0" err="1">
                <a:latin typeface="Calibri"/>
                <a:cs typeface="Calibri"/>
              </a:rPr>
              <a:t>↓</a:t>
            </a:r>
            <a:r>
              <a:rPr lang="ru-RU" sz="2200" dirty="0"/>
              <a:t> количество Т– и </a:t>
            </a:r>
            <a:r>
              <a:rPr lang="ru-RU" sz="2200" dirty="0" err="1"/>
              <a:t>В-Лф</a:t>
            </a:r>
            <a:endParaRPr lang="ru-RU" sz="2200" dirty="0"/>
          </a:p>
          <a:p>
            <a:pPr algn="ctr">
              <a:lnSpc>
                <a:spcPct val="100000"/>
              </a:lnSpc>
              <a:buNone/>
            </a:pPr>
            <a:r>
              <a:rPr lang="ru-RU" sz="2200" dirty="0"/>
              <a:t>  </a:t>
            </a:r>
            <a:r>
              <a:rPr lang="ru-RU" sz="2200" b="1" i="1" dirty="0"/>
              <a:t>Показания</a:t>
            </a:r>
          </a:p>
          <a:p>
            <a:pPr>
              <a:lnSpc>
                <a:spcPct val="100000"/>
              </a:lnSpc>
              <a:buNone/>
            </a:pPr>
            <a:r>
              <a:rPr lang="ru-RU" sz="2200" dirty="0"/>
              <a:t> - Аутоиммунные заболевания, химиотерапия злокачественных новообразований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1" i="1" dirty="0"/>
              <a:t>Нежелательные реакции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/>
              <a:t>   Тошнота, рвота, диарея, запор, лейкопения или лейкоцитоз, анемия, тромбоцитопения, повышение частоты инфекционных и септических осложнений; головная боль, </a:t>
            </a:r>
            <a:r>
              <a:rPr lang="ru-RU" sz="2200" dirty="0" err="1"/>
              <a:t>инсомния</a:t>
            </a:r>
            <a:r>
              <a:rPr lang="ru-RU" sz="2200" dirty="0"/>
              <a:t>, тремор, лихорадка, астения, люмбаго, гипертония, кашель, фарингит, одышка, периферические отеки, </a:t>
            </a:r>
            <a:r>
              <a:rPr lang="ru-RU" sz="2200" dirty="0" err="1"/>
              <a:t>ротоглоточный</a:t>
            </a:r>
            <a:r>
              <a:rPr lang="ru-RU" sz="2200" dirty="0"/>
              <a:t> кандидоз, гематурия, </a:t>
            </a:r>
            <a:r>
              <a:rPr lang="ru-RU" sz="2200" dirty="0" err="1"/>
              <a:t>канальцевый</a:t>
            </a:r>
            <a:r>
              <a:rPr lang="ru-RU" sz="2200" dirty="0"/>
              <a:t> некроз, импотенция, </a:t>
            </a:r>
            <a:r>
              <a:rPr lang="ru-RU" sz="2200" dirty="0" err="1"/>
              <a:t>акне</a:t>
            </a:r>
            <a:r>
              <a:rPr lang="ru-RU" sz="2200" dirty="0"/>
              <a:t>, </a:t>
            </a:r>
            <a:r>
              <a:rPr lang="ru-RU" sz="2200" dirty="0" err="1"/>
              <a:t>гипер</a:t>
            </a:r>
            <a:r>
              <a:rPr lang="ru-RU" sz="2200" dirty="0"/>
              <a:t>– или </a:t>
            </a:r>
            <a:r>
              <a:rPr lang="ru-RU" sz="2200" dirty="0" err="1"/>
              <a:t>гипокалиемия</a:t>
            </a:r>
            <a:r>
              <a:rPr lang="ru-RU" sz="2200" dirty="0"/>
              <a:t>, гипергликемия, </a:t>
            </a:r>
            <a:r>
              <a:rPr lang="ru-RU" sz="2200" dirty="0" err="1"/>
              <a:t>гипофосфатемия</a:t>
            </a:r>
            <a:r>
              <a:rPr lang="ru-RU" sz="2200" dirty="0"/>
              <a:t>, 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br>
              <a:rPr lang="ru-RU" sz="2600" dirty="0">
                <a:solidFill>
                  <a:srgbClr val="FF0000"/>
                </a:solidFill>
              </a:rPr>
            </a:br>
            <a:br>
              <a:rPr lang="ru-RU" sz="2600" dirty="0">
                <a:solidFill>
                  <a:srgbClr val="FF0000"/>
                </a:solidFill>
              </a:rPr>
            </a:br>
            <a:endParaRPr lang="ru-RU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Специфическим иммунодепрессантом является </a:t>
            </a:r>
            <a:r>
              <a:rPr lang="ru-RU" dirty="0" err="1"/>
              <a:t>азатиоприн</a:t>
            </a:r>
            <a:r>
              <a:rPr lang="ru-RU" dirty="0"/>
              <a:t>, близкий по строению и действию к 6-меркаптопурину. </a:t>
            </a:r>
          </a:p>
          <a:p>
            <a:r>
              <a:rPr lang="ru-RU" dirty="0"/>
              <a:t>Иммунодепрессивные препараты могут снизить тканевую несовместимость и быть весьма эффективными при лечении аутоиммунных заболеваний. </a:t>
            </a:r>
          </a:p>
          <a:p>
            <a:r>
              <a:rPr lang="ru-RU" dirty="0"/>
              <a:t>Однако ныне существующие препараты не обладают достаточной избирательностью действия, и их применение может сопровождаться побочными явлениями. </a:t>
            </a:r>
          </a:p>
          <a:p>
            <a:r>
              <a:rPr lang="ru-RU" dirty="0"/>
              <a:t>Они подавляют продукцию интерферона, угнетают кроветворение (приводя к лейкопении, тромбоцитопении, анемии и даже </a:t>
            </a:r>
            <a:r>
              <a:rPr lang="ru-RU" dirty="0" err="1"/>
              <a:t>панцитопении</a:t>
            </a:r>
            <a:r>
              <a:rPr lang="ru-RU" dirty="0"/>
              <a:t>), возможно понижение общих защитных функций организма, активация вторичной инфекции, развитие септицемии, при длительном применении они могут способствовать развитию злокачественных новообразований. </a:t>
            </a:r>
          </a:p>
          <a:p>
            <a:r>
              <a:rPr lang="ru-RU" dirty="0"/>
              <a:t>Иммунодепрессанты (</a:t>
            </a:r>
            <a:r>
              <a:rPr lang="ru-RU" dirty="0" err="1"/>
              <a:t>цитостатики</a:t>
            </a:r>
            <a:r>
              <a:rPr lang="ru-RU" dirty="0"/>
              <a:t>, в т. </a:t>
            </a:r>
            <a:r>
              <a:rPr lang="ru-RU" dirty="0" err="1"/>
              <a:t>азатиоприн</a:t>
            </a:r>
            <a:r>
              <a:rPr lang="ru-RU" dirty="0"/>
              <a:t> и  др.) должны применяться по строгим показаниям с соблюдением необходимых мер предосторожности.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/>
              <a:t>Иммунодепрессанты</a:t>
            </a:r>
          </a:p>
          <a:p>
            <a:pPr>
              <a:buNone/>
            </a:pPr>
            <a:r>
              <a:rPr lang="ru-RU" sz="2600" b="1" dirty="0"/>
              <a:t>- </a:t>
            </a:r>
            <a:r>
              <a:rPr lang="ru-RU" sz="2800" dirty="0"/>
              <a:t>Среди </a:t>
            </a:r>
            <a:r>
              <a:rPr lang="ru-RU" sz="2800" b="1" dirty="0" err="1"/>
              <a:t>Цитостатиков</a:t>
            </a:r>
            <a:r>
              <a:rPr lang="ru-RU" sz="2800" dirty="0"/>
              <a:t> выделяют:</a:t>
            </a:r>
          </a:p>
          <a:p>
            <a:pPr>
              <a:buNone/>
            </a:pPr>
            <a:r>
              <a:rPr lang="ru-RU" sz="2800" dirty="0"/>
              <a:t>         </a:t>
            </a:r>
            <a:r>
              <a:rPr lang="ru-RU" sz="2800" i="1" dirty="0"/>
              <a:t>антиметаболиты, </a:t>
            </a:r>
            <a:r>
              <a:rPr lang="ru-RU" sz="2800" i="1" dirty="0" err="1"/>
              <a:t>алкилирующие</a:t>
            </a:r>
            <a:r>
              <a:rPr lang="ru-RU" sz="2800" i="1" dirty="0"/>
              <a:t> препараты, </a:t>
            </a:r>
          </a:p>
          <a:p>
            <a:pPr>
              <a:buNone/>
            </a:pPr>
            <a:r>
              <a:rPr lang="ru-RU" sz="2800" i="1" dirty="0"/>
              <a:t>         антибиотики, алкалоиды и ингибиторы  ферментов</a:t>
            </a:r>
            <a:r>
              <a:rPr lang="ru-RU" sz="2800" dirty="0"/>
              <a:t>:</a:t>
            </a:r>
          </a:p>
          <a:p>
            <a:pPr>
              <a:buNone/>
            </a:pPr>
            <a:r>
              <a:rPr lang="ru-RU" sz="2800" dirty="0"/>
              <a:t>     </a:t>
            </a:r>
            <a:r>
              <a:rPr lang="ru-RU" sz="2800" i="1" dirty="0"/>
              <a:t>-  </a:t>
            </a:r>
            <a:r>
              <a:rPr lang="ru-RU" sz="2800" b="1" i="1" dirty="0"/>
              <a:t>Антиметаболиты</a:t>
            </a:r>
            <a:r>
              <a:rPr lang="ru-RU" sz="2800" i="1" dirty="0"/>
              <a:t> </a:t>
            </a:r>
            <a:r>
              <a:rPr lang="ru-RU" sz="2800" dirty="0"/>
              <a:t>- </a:t>
            </a:r>
            <a:r>
              <a:rPr lang="ru-RU" sz="2800" i="1" dirty="0"/>
              <a:t> </a:t>
            </a:r>
            <a:r>
              <a:rPr lang="ru-RU" sz="2800" dirty="0"/>
              <a:t>чаще всего влияют на обмен </a:t>
            </a:r>
          </a:p>
          <a:p>
            <a:pPr>
              <a:buNone/>
            </a:pPr>
            <a:r>
              <a:rPr lang="ru-RU" sz="2800" dirty="0"/>
              <a:t>        нуклеиновых  кислот</a:t>
            </a:r>
          </a:p>
          <a:p>
            <a:pPr>
              <a:buNone/>
            </a:pPr>
            <a:r>
              <a:rPr lang="ru-RU" sz="2800" dirty="0"/>
              <a:t>        К антагонистам пурина относятся </a:t>
            </a:r>
            <a:r>
              <a:rPr lang="ru-RU" sz="2800" i="1" dirty="0" err="1"/>
              <a:t>меркаптопурин</a:t>
            </a:r>
            <a:r>
              <a:rPr lang="ru-RU" sz="2800" dirty="0"/>
              <a:t> и </a:t>
            </a:r>
          </a:p>
          <a:p>
            <a:pPr>
              <a:buNone/>
            </a:pPr>
            <a:r>
              <a:rPr lang="ru-RU" sz="2800" i="1" dirty="0"/>
              <a:t>        </a:t>
            </a:r>
            <a:r>
              <a:rPr lang="ru-RU" sz="2800" i="1" dirty="0" err="1"/>
              <a:t>азатиоприн</a:t>
            </a:r>
            <a:r>
              <a:rPr lang="ru-RU" sz="2800" i="1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имуран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  -  </a:t>
            </a:r>
            <a:r>
              <a:rPr lang="ru-RU" sz="2800" i="1" dirty="0"/>
              <a:t>К </a:t>
            </a:r>
            <a:r>
              <a:rPr lang="ru-RU" sz="2800" b="1" i="1" dirty="0" err="1"/>
              <a:t>алкилирующим</a:t>
            </a:r>
            <a:r>
              <a:rPr lang="ru-RU" sz="2800" b="1" i="1" dirty="0"/>
              <a:t> препаратам </a:t>
            </a:r>
            <a:r>
              <a:rPr lang="ru-RU" sz="2800" dirty="0"/>
              <a:t>относят </a:t>
            </a:r>
            <a:r>
              <a:rPr lang="ru-RU" sz="2800" i="1" dirty="0" err="1"/>
              <a:t>циклофосфамид</a:t>
            </a:r>
            <a:r>
              <a:rPr lang="ru-RU" sz="2800" i="1" dirty="0"/>
              <a:t>,</a:t>
            </a:r>
          </a:p>
          <a:p>
            <a:pPr>
              <a:buNone/>
            </a:pPr>
            <a:r>
              <a:rPr lang="ru-RU" sz="2800" i="1" dirty="0"/>
              <a:t>        </a:t>
            </a:r>
            <a:r>
              <a:rPr lang="ru-RU" sz="2800" i="1" dirty="0" err="1"/>
              <a:t>хлорбутин</a:t>
            </a:r>
            <a:r>
              <a:rPr lang="ru-RU" sz="2800" i="1" dirty="0"/>
              <a:t>. </a:t>
            </a:r>
            <a:r>
              <a:rPr lang="ru-RU" sz="2800" dirty="0"/>
              <a:t>Их </a:t>
            </a:r>
            <a:r>
              <a:rPr lang="ru-RU" sz="2800" i="1" dirty="0"/>
              <a:t>о</a:t>
            </a:r>
            <a:r>
              <a:rPr lang="ru-RU" sz="2800" dirty="0"/>
              <a:t>сновная мишень - белки и нуклеиновые </a:t>
            </a:r>
          </a:p>
          <a:p>
            <a:pPr>
              <a:buNone/>
            </a:pPr>
            <a:r>
              <a:rPr lang="ru-RU" sz="2800" dirty="0"/>
              <a:t>        кислоты, они с ними </a:t>
            </a:r>
            <a:r>
              <a:rPr lang="ru-RU" sz="2800" dirty="0" err="1"/>
              <a:t>ковалентно</a:t>
            </a:r>
            <a:r>
              <a:rPr lang="ru-RU" sz="2800" dirty="0"/>
              <a:t> связываются; </a:t>
            </a:r>
          </a:p>
          <a:p>
            <a:pPr>
              <a:buNone/>
            </a:pPr>
            <a:r>
              <a:rPr lang="ru-RU" sz="2800" dirty="0"/>
              <a:t>        нарушаются процессы</a:t>
            </a:r>
          </a:p>
          <a:p>
            <a:pPr>
              <a:buNone/>
            </a:pPr>
            <a:r>
              <a:rPr lang="ru-RU" sz="2800" dirty="0"/>
              <a:t>        репликации и  трансляции,  процессы митоза клеток</a:t>
            </a:r>
            <a:br>
              <a:rPr lang="ru-RU" sz="2600" dirty="0">
                <a:solidFill>
                  <a:srgbClr val="FF0000"/>
                </a:solidFill>
              </a:rPr>
            </a:br>
            <a:br>
              <a:rPr lang="ru-RU" sz="2600" dirty="0">
                <a:solidFill>
                  <a:srgbClr val="FF0000"/>
                </a:solidFill>
              </a:rPr>
            </a:br>
            <a:endParaRPr lang="ru-RU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/>
              <a:t>Иммунодепрессанты</a:t>
            </a:r>
          </a:p>
          <a:p>
            <a:pPr>
              <a:buFontTx/>
              <a:buChar char="-"/>
            </a:pPr>
            <a:r>
              <a:rPr lang="ru-RU" sz="2600" i="1" dirty="0"/>
              <a:t>Многие</a:t>
            </a:r>
            <a:r>
              <a:rPr lang="ru-RU" sz="2600" b="1" i="1" dirty="0"/>
              <a:t> антибиотики </a:t>
            </a:r>
            <a:r>
              <a:rPr lang="ru-RU" sz="2600" dirty="0"/>
              <a:t>оказывают влияние на обмен ДНК и РНК</a:t>
            </a:r>
          </a:p>
          <a:p>
            <a:pPr>
              <a:buNone/>
            </a:pPr>
            <a:r>
              <a:rPr lang="ru-RU" sz="2600" dirty="0"/>
              <a:t>    В наибольшей степени это относится к продуктам деятельности </a:t>
            </a:r>
          </a:p>
          <a:p>
            <a:pPr>
              <a:buNone/>
            </a:pPr>
            <a:r>
              <a:rPr lang="ru-RU" sz="2600" dirty="0"/>
              <a:t>    актиномицет  -   </a:t>
            </a:r>
            <a:r>
              <a:rPr lang="ru-RU" sz="2600" i="1" dirty="0"/>
              <a:t>актиномицинам С и Д </a:t>
            </a:r>
            <a:r>
              <a:rPr lang="ru-RU" sz="2600" dirty="0"/>
              <a:t>, </a:t>
            </a:r>
          </a:p>
          <a:p>
            <a:pPr>
              <a:buNone/>
            </a:pPr>
            <a:r>
              <a:rPr lang="ru-RU" sz="2600" dirty="0"/>
              <a:t>    а также продукту жизнедеятельности грибов </a:t>
            </a:r>
            <a:r>
              <a:rPr lang="ru-RU" sz="2600" dirty="0" err="1"/>
              <a:t>Trihoderma</a:t>
            </a:r>
            <a:r>
              <a:rPr lang="ru-RU" sz="2600" dirty="0"/>
              <a:t> </a:t>
            </a:r>
            <a:r>
              <a:rPr lang="ru-RU" sz="2600" dirty="0" err="1"/>
              <a:t>polysporium</a:t>
            </a:r>
            <a:endParaRPr lang="ru-RU" sz="2600" dirty="0"/>
          </a:p>
          <a:p>
            <a:pPr>
              <a:buNone/>
            </a:pPr>
            <a:r>
              <a:rPr lang="ru-RU" sz="2600" dirty="0"/>
              <a:t>                               –  </a:t>
            </a:r>
            <a:r>
              <a:rPr lang="ru-RU" sz="2600" i="1" dirty="0" err="1"/>
              <a:t>циклоспорину</a:t>
            </a:r>
            <a:endParaRPr lang="ru-RU" sz="2600" i="1" dirty="0"/>
          </a:p>
          <a:p>
            <a:pPr>
              <a:buNone/>
            </a:pPr>
            <a:r>
              <a:rPr lang="ru-RU" sz="2400" dirty="0"/>
              <a:t>    </a:t>
            </a:r>
            <a:r>
              <a:rPr lang="ru-RU" sz="2400" b="1" i="1" dirty="0"/>
              <a:t>Актиномицин Д</a:t>
            </a:r>
            <a:r>
              <a:rPr lang="ru-RU" sz="2400" b="1" dirty="0"/>
              <a:t>  </a:t>
            </a:r>
            <a:r>
              <a:rPr lang="ru-RU" sz="2400" dirty="0"/>
              <a:t>-  тормозит деление клеток и ДНК- зависимый синтез </a:t>
            </a:r>
          </a:p>
          <a:p>
            <a:pPr>
              <a:buNone/>
            </a:pPr>
            <a:r>
              <a:rPr lang="ru-RU" sz="2400" dirty="0"/>
              <a:t>                                                                                                                                      РНК, </a:t>
            </a:r>
          </a:p>
          <a:p>
            <a:pPr>
              <a:buNone/>
            </a:pPr>
            <a:r>
              <a:rPr lang="ru-RU" sz="2400" i="1" dirty="0"/>
              <a:t>    </a:t>
            </a:r>
            <a:r>
              <a:rPr lang="ru-RU" sz="2400" b="1" i="1" dirty="0"/>
              <a:t>Актиномицин С</a:t>
            </a:r>
            <a:r>
              <a:rPr lang="ru-RU" sz="2400" i="1" dirty="0"/>
              <a:t>  </a:t>
            </a:r>
            <a:r>
              <a:rPr lang="ru-RU" sz="2400" dirty="0"/>
              <a:t>- </a:t>
            </a:r>
            <a:r>
              <a:rPr lang="ru-RU" sz="2400" dirty="0" err="1"/>
              <a:t>алкилирующий</a:t>
            </a:r>
            <a:r>
              <a:rPr lang="ru-RU" sz="2400" dirty="0"/>
              <a:t> препарат,</a:t>
            </a:r>
          </a:p>
          <a:p>
            <a:pPr>
              <a:buNone/>
            </a:pPr>
            <a:r>
              <a:rPr lang="ru-RU" sz="2600" dirty="0"/>
              <a:t>    </a:t>
            </a:r>
            <a:r>
              <a:rPr lang="ru-RU" sz="2600" b="1" i="1" dirty="0" err="1"/>
              <a:t>Циклоспорин</a:t>
            </a:r>
            <a:r>
              <a:rPr lang="ru-RU" sz="2600" b="1" dirty="0"/>
              <a:t> -</a:t>
            </a:r>
            <a:r>
              <a:rPr lang="ru-RU" sz="2600" dirty="0"/>
              <a:t> активный иммунодепрессант, подавляет клеточные</a:t>
            </a:r>
          </a:p>
          <a:p>
            <a:pPr>
              <a:buNone/>
            </a:pPr>
            <a:r>
              <a:rPr lang="ru-RU" sz="2600" dirty="0"/>
              <a:t>     иммунные реакции, в т.ч. - реакции трансплантационного </a:t>
            </a:r>
          </a:p>
          <a:p>
            <a:pPr>
              <a:buNone/>
            </a:pPr>
            <a:r>
              <a:rPr lang="ru-RU" sz="2600" dirty="0"/>
              <a:t>     иммунитета,  ГЗТ и  Т- зависимое антителообразование</a:t>
            </a:r>
          </a:p>
          <a:p>
            <a:pPr>
              <a:buNone/>
            </a:pPr>
            <a:r>
              <a:rPr lang="ru-RU" sz="2600" dirty="0"/>
              <a:t>     </a:t>
            </a:r>
            <a:r>
              <a:rPr lang="ru-RU" sz="2400" dirty="0"/>
              <a:t>Механизм действия - подавление продукции Т-хелперами ИЛ- 2</a:t>
            </a:r>
            <a:br>
              <a:rPr lang="ru-RU" sz="2600" dirty="0"/>
            </a:b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 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dirty="0"/>
              <a:t>Селективные ингибиторы синтеза и действия </a:t>
            </a:r>
            <a:r>
              <a:rPr lang="ru-RU" sz="2600" dirty="0" err="1"/>
              <a:t>цитокинов</a:t>
            </a:r>
            <a:r>
              <a:rPr lang="ru-RU" sz="2600" dirty="0"/>
              <a:t> - </a:t>
            </a:r>
            <a:r>
              <a:rPr lang="ru-RU" sz="2600" b="1" dirty="0"/>
              <a:t> </a:t>
            </a:r>
          </a:p>
          <a:p>
            <a:pPr algn="ctr">
              <a:buNone/>
            </a:pPr>
            <a:r>
              <a:rPr lang="ru-RU" sz="2600" b="1" dirty="0" err="1"/>
              <a:t>циклоспорин</a:t>
            </a:r>
            <a:r>
              <a:rPr lang="ru-RU" sz="2600" b="1" dirty="0"/>
              <a:t>, </a:t>
            </a:r>
            <a:r>
              <a:rPr lang="ru-RU" sz="2600" b="1" dirty="0" err="1"/>
              <a:t>такролимус</a:t>
            </a:r>
            <a:r>
              <a:rPr lang="ru-RU" sz="2600" b="1" dirty="0"/>
              <a:t>, </a:t>
            </a:r>
            <a:r>
              <a:rPr lang="ru-RU" sz="2600" b="1" dirty="0" err="1"/>
              <a:t>сиролимус</a:t>
            </a:r>
            <a:r>
              <a:rPr lang="ru-RU" sz="2600" dirty="0"/>
              <a:t> - </a:t>
            </a:r>
          </a:p>
          <a:p>
            <a:pPr>
              <a:buNone/>
            </a:pPr>
            <a:r>
              <a:rPr lang="ru-RU" sz="2600" dirty="0"/>
              <a:t>  </a:t>
            </a:r>
            <a:r>
              <a:rPr lang="ru-RU" sz="2200" dirty="0"/>
              <a:t>предотвращают активацию Т-лимф и угнетают высвобождение </a:t>
            </a:r>
            <a:r>
              <a:rPr lang="ru-RU" sz="2200" dirty="0" err="1"/>
              <a:t>интерлейкинов</a:t>
            </a:r>
            <a:endParaRPr lang="ru-RU" sz="2200" dirty="0"/>
          </a:p>
          <a:p>
            <a:pPr algn="ctr">
              <a:buNone/>
            </a:pPr>
            <a:r>
              <a:rPr lang="ru-RU" sz="2600" b="1" dirty="0"/>
              <a:t>  Показания к применению</a:t>
            </a:r>
            <a:r>
              <a:rPr lang="ru-RU" sz="2600" dirty="0"/>
              <a:t> - </a:t>
            </a:r>
          </a:p>
          <a:p>
            <a:pPr>
              <a:buNone/>
            </a:pPr>
            <a:r>
              <a:rPr lang="ru-RU" sz="2400" dirty="0"/>
              <a:t>профилактика отторжения трансплантатов органов </a:t>
            </a:r>
            <a:r>
              <a:rPr lang="ru-RU" sz="2000" dirty="0"/>
              <a:t>(печени, почек, сердца и др.)</a:t>
            </a:r>
          </a:p>
          <a:p>
            <a:pPr algn="ctr">
              <a:buNone/>
            </a:pPr>
            <a:r>
              <a:rPr lang="ru-RU" sz="2600" b="1" dirty="0"/>
              <a:t>   Нежелательные реакции</a:t>
            </a:r>
            <a:endParaRPr lang="ru-RU" sz="2600" dirty="0"/>
          </a:p>
          <a:p>
            <a:r>
              <a:rPr lang="ru-RU" sz="2600" dirty="0"/>
              <a:t>Тахикардия, аритмии, нарушения проводимости, тромбоэмболия, ишемия, стенокардия, заболевания сосудов; не часто – изменения на ЭКГ, инфаркт, СН, шок, гипертрофия миокарда, остановка сердца, желтуха, нарушение функции желчных путей и желчного пузыря; асцит, кишечная непроходимость, </a:t>
            </a:r>
            <a:r>
              <a:rPr lang="ru-RU" sz="2600" dirty="0" err="1"/>
              <a:t>гепатотоксичность</a:t>
            </a:r>
            <a:r>
              <a:rPr lang="ru-RU" sz="2600" dirty="0"/>
              <a:t>, панкреатит, печеночная недостаточность, анемия, лейкопения, тромбоцитопения, геморрагия, лейкоцитоз, нарушения свертывания крови, судороги, миастения, артрит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Антитела к ФНО</a:t>
            </a:r>
            <a:endParaRPr lang="ru-RU" dirty="0"/>
          </a:p>
          <a:p>
            <a:r>
              <a:rPr lang="ru-RU" dirty="0"/>
              <a:t>Фактор некроза опухоли альфа – один из важных факторов защиты от внутриклеточных паразитов и вирусов; это белок, синтезирующийся в основном моноцитами и макрофагами, биологическая роль которого заключается в стимуляции продукции </a:t>
            </a:r>
            <a:r>
              <a:rPr lang="ru-RU" dirty="0" err="1"/>
              <a:t>интерлейкинов</a:t>
            </a:r>
            <a:r>
              <a:rPr lang="ru-RU" dirty="0"/>
              <a:t>, </a:t>
            </a:r>
            <a:r>
              <a:rPr lang="ru-RU" dirty="0" err="1"/>
              <a:t>интерферона-гамма</a:t>
            </a:r>
            <a:r>
              <a:rPr lang="ru-RU" dirty="0"/>
              <a:t>, активации лейкоцитов.</a:t>
            </a:r>
          </a:p>
          <a:p>
            <a:pPr>
              <a:buNone/>
            </a:pPr>
            <a:r>
              <a:rPr lang="ru-RU" b="1" dirty="0"/>
              <a:t>   Показания -  </a:t>
            </a:r>
            <a:r>
              <a:rPr lang="ru-RU" dirty="0"/>
              <a:t>лечение псориаза</a:t>
            </a:r>
          </a:p>
          <a:p>
            <a:pPr>
              <a:buNone/>
            </a:pPr>
            <a:r>
              <a:rPr lang="ru-RU" b="1" dirty="0"/>
              <a:t>   Нежелательные реакции</a:t>
            </a:r>
            <a:endParaRPr lang="ru-RU" dirty="0"/>
          </a:p>
          <a:p>
            <a:pPr algn="just"/>
            <a:r>
              <a:rPr lang="ru-RU" sz="2400" dirty="0"/>
              <a:t>Головная боль, депрессия, ажитация, амнезия, апатия, нервозность, сонливость, бессонница, спутанность сознания, сердцебиение, аритмия, брадикардия, приливы, снижение или повышение АД, спазм сосудов, ишемия периферических тканей, тромбофлебит, обморок, анемия, </a:t>
            </a:r>
            <a:r>
              <a:rPr lang="ru-RU" sz="2400" dirty="0" err="1"/>
              <a:t>лейко</a:t>
            </a:r>
            <a:r>
              <a:rPr lang="ru-RU" sz="2400" dirty="0"/>
              <a:t>-, </a:t>
            </a:r>
            <a:r>
              <a:rPr lang="ru-RU" sz="2400" dirty="0" err="1"/>
              <a:t>лимфо</a:t>
            </a:r>
            <a:r>
              <a:rPr lang="ru-RU" sz="2400" dirty="0"/>
              <a:t>-, </a:t>
            </a:r>
            <a:r>
              <a:rPr lang="ru-RU" sz="2400" dirty="0" err="1"/>
              <a:t>нейтро</a:t>
            </a:r>
            <a:r>
              <a:rPr lang="ru-RU" sz="2400" dirty="0"/>
              <a:t>-, тромбоцитопения, лимфоцитоз, </a:t>
            </a:r>
            <a:r>
              <a:rPr lang="ru-RU" sz="2400" dirty="0" err="1"/>
              <a:t>лимфаденопатия</a:t>
            </a:r>
            <a:r>
              <a:rPr lang="ru-RU" sz="2400" dirty="0"/>
              <a:t>, </a:t>
            </a:r>
            <a:r>
              <a:rPr lang="ru-RU" sz="2400" dirty="0" err="1"/>
              <a:t>агранулоцитоз</a:t>
            </a:r>
            <a:r>
              <a:rPr lang="ru-RU" sz="2400" dirty="0"/>
              <a:t>, </a:t>
            </a:r>
            <a:r>
              <a:rPr lang="ru-RU" sz="2400" dirty="0" err="1"/>
              <a:t>панцитопения</a:t>
            </a:r>
            <a:r>
              <a:rPr lang="ru-RU" sz="2400" dirty="0"/>
              <a:t>, гемолитическая анемия, </a:t>
            </a:r>
            <a:r>
              <a:rPr lang="ru-RU" sz="2400" dirty="0" err="1"/>
              <a:t>идиопатическая</a:t>
            </a:r>
            <a:r>
              <a:rPr lang="ru-RU" sz="2400" dirty="0"/>
              <a:t> или тромботическая тромбоцитопеническая пурпура, инфекции верхних и нижних дыхательных путей, отек легких, плеврит, носовое кровотечение, перфорация кишечника, желудочно-кишечное кровотечение, стеноз кишечника, гепатит, панкреатит, печеночная недостаточность, аутоиммунный гепатит, повреждение </a:t>
            </a:r>
            <a:r>
              <a:rPr lang="ru-RU" sz="2400" dirty="0" err="1"/>
              <a:t>гепатоцитов</a:t>
            </a:r>
            <a:r>
              <a:rPr lang="ru-RU" sz="2400" dirty="0"/>
              <a:t>, анафилактические реакции, инфекционные и паразитарные заболевания.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Антитела к рецептору ИЛ-2 (интерлейкин-2)</a:t>
            </a:r>
            <a:endParaRPr lang="ru-RU" b="1" dirty="0"/>
          </a:p>
          <a:p>
            <a:pPr>
              <a:buNone/>
            </a:pPr>
            <a:r>
              <a:rPr lang="ru-RU" sz="3200" b="1" dirty="0"/>
              <a:t>Механизм действия</a:t>
            </a:r>
            <a:r>
              <a:rPr lang="ru-RU" sz="3200" dirty="0"/>
              <a:t> препаратов данной группы –</a:t>
            </a:r>
          </a:p>
          <a:p>
            <a:pPr>
              <a:buNone/>
            </a:pPr>
            <a:r>
              <a:rPr lang="ru-RU" sz="3200" dirty="0"/>
              <a:t>  угнетение опосредованной интерлейкином-2 активации лимфоцитов и торможением иммунной реакции отторжения трансплантата</a:t>
            </a:r>
          </a:p>
          <a:p>
            <a:pPr>
              <a:buNone/>
            </a:pPr>
            <a:r>
              <a:rPr lang="ru-RU" sz="3200" b="1" dirty="0"/>
              <a:t>Показания</a:t>
            </a:r>
            <a:endParaRPr lang="ru-RU" sz="3200" dirty="0"/>
          </a:p>
          <a:p>
            <a:r>
              <a:rPr lang="ru-RU" sz="3200" dirty="0"/>
              <a:t>Профилактика отторжения трансплантатов органов.</a:t>
            </a:r>
          </a:p>
          <a:p>
            <a:pPr>
              <a:buNone/>
            </a:pPr>
            <a:r>
              <a:rPr lang="ru-RU" sz="3200" b="1" dirty="0"/>
              <a:t>Нежелательные реакции</a:t>
            </a:r>
            <a:endParaRPr lang="ru-RU" sz="3200" dirty="0"/>
          </a:p>
          <a:p>
            <a:r>
              <a:rPr lang="ru-RU" sz="3200" dirty="0"/>
              <a:t>Судороги, депрессия, тревога, нарушение зрения, артериальная гипертензия или гипотензия, тахикардия, кровотечение или тромбоз, кашель, одышка, отек легких, поражение почек, гидронефроз, почечная недостаточность, задержка жидкости, обезвоживание, гематурия, задержка мочи и др.</a:t>
            </a:r>
          </a:p>
          <a:p>
            <a:r>
              <a:rPr lang="ru-RU" sz="32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err="1"/>
              <a:t>Иммунофармакология</a:t>
            </a:r>
            <a:r>
              <a:rPr lang="ru-RU" sz="3200" i="1" dirty="0"/>
              <a:t>  –  </a:t>
            </a:r>
            <a:r>
              <a:rPr lang="ru-RU" sz="3200" dirty="0"/>
              <a:t>раздел  фармакологии, </a:t>
            </a:r>
          </a:p>
          <a:p>
            <a:pPr algn="ctr">
              <a:buNone/>
            </a:pPr>
            <a:r>
              <a:rPr lang="ru-RU" sz="3200" dirty="0"/>
              <a:t>который изучает взаимодействие</a:t>
            </a:r>
          </a:p>
          <a:p>
            <a:pPr algn="ctr">
              <a:buNone/>
            </a:pPr>
            <a:r>
              <a:rPr lang="ru-RU" sz="3200" dirty="0"/>
              <a:t>лекарственных средств и иммунной системы человека</a:t>
            </a:r>
          </a:p>
          <a:p>
            <a:pPr algn="ctr">
              <a:buNone/>
            </a:pPr>
            <a:endParaRPr lang="ru-RU" sz="3200" dirty="0"/>
          </a:p>
          <a:p>
            <a:pPr algn="ctr">
              <a:buNone/>
            </a:pPr>
            <a:r>
              <a:rPr lang="ru-RU" sz="3200" i="1" dirty="0"/>
              <a:t>Основная задача </a:t>
            </a:r>
            <a:r>
              <a:rPr lang="ru-RU" sz="3200" i="1" dirty="0" err="1"/>
              <a:t>иммунофармакологии</a:t>
            </a:r>
            <a:r>
              <a:rPr lang="ru-RU" sz="3200" i="1" dirty="0"/>
              <a:t> </a:t>
            </a:r>
            <a:r>
              <a:rPr lang="ru-RU" sz="3200" dirty="0"/>
              <a:t>– </a:t>
            </a:r>
          </a:p>
          <a:p>
            <a:pPr algn="ctr">
              <a:buNone/>
            </a:pPr>
            <a:r>
              <a:rPr lang="ru-RU" sz="3200" dirty="0"/>
              <a:t>изучение влияния </a:t>
            </a:r>
          </a:p>
          <a:p>
            <a:pPr algn="ctr">
              <a:buNone/>
            </a:pPr>
            <a:r>
              <a:rPr lang="ru-RU" sz="3200" dirty="0" err="1"/>
              <a:t>иммунотропных</a:t>
            </a:r>
            <a:r>
              <a:rPr lang="ru-RU" sz="3200" dirty="0"/>
              <a:t>  препаратов  на  организм</a:t>
            </a:r>
          </a:p>
          <a:p>
            <a:pPr algn="ctr">
              <a:buNone/>
            </a:pPr>
            <a:endParaRPr lang="ru-RU" sz="3200" dirty="0"/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/>
              <a:t> </a:t>
            </a:r>
            <a:r>
              <a:rPr lang="ru-RU" sz="3200" dirty="0" err="1"/>
              <a:t>Иммунотропные</a:t>
            </a:r>
            <a:r>
              <a:rPr lang="ru-RU" sz="3200" dirty="0"/>
              <a:t> препараты делят на: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/>
              <a:t>     </a:t>
            </a:r>
            <a:r>
              <a:rPr lang="ru-RU" sz="3200" i="1" dirty="0" err="1"/>
              <a:t>Иммуно</a:t>
            </a:r>
            <a:r>
              <a:rPr lang="ru-RU" sz="3200" b="1" i="1" dirty="0" err="1"/>
              <a:t>стимуляторы</a:t>
            </a:r>
            <a:r>
              <a:rPr lang="ru-RU" sz="3200" b="1" dirty="0"/>
              <a:t> </a:t>
            </a:r>
            <a:r>
              <a:rPr lang="ru-RU" sz="3200" dirty="0"/>
              <a:t>(в  т.ч.  </a:t>
            </a:r>
            <a:r>
              <a:rPr lang="ru-RU" sz="3200" i="1" dirty="0" err="1"/>
              <a:t>иммуно</a:t>
            </a:r>
            <a:r>
              <a:rPr lang="ru-RU" sz="3200" b="1" i="1" dirty="0" err="1"/>
              <a:t>модуляторы</a:t>
            </a:r>
            <a:r>
              <a:rPr lang="ru-RU" sz="3200" dirty="0"/>
              <a:t>)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200" dirty="0"/>
              <a:t>     </a:t>
            </a:r>
            <a:r>
              <a:rPr lang="ru-RU" sz="3200" i="1" dirty="0"/>
              <a:t>Иммуно</a:t>
            </a:r>
            <a:r>
              <a:rPr lang="ru-RU" sz="3200" b="1" i="1" dirty="0"/>
              <a:t>депрессанты</a:t>
            </a:r>
          </a:p>
          <a:p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Антитела к рецептору ИЛ-2 (интерлейкин-2)</a:t>
            </a:r>
            <a:endParaRPr lang="ru-RU" b="1" dirty="0"/>
          </a:p>
          <a:p>
            <a:pPr>
              <a:buNone/>
            </a:pPr>
            <a:r>
              <a:rPr lang="ru-RU" sz="2800" b="1" dirty="0"/>
              <a:t>Другие </a:t>
            </a:r>
            <a:r>
              <a:rPr lang="ru-RU" sz="2800" b="1" dirty="0" err="1"/>
              <a:t>моноклональные</a:t>
            </a:r>
            <a:r>
              <a:rPr lang="ru-RU" sz="2800" b="1" dirty="0"/>
              <a:t> антитела</a:t>
            </a:r>
            <a:r>
              <a:rPr lang="ru-RU" sz="2800" dirty="0"/>
              <a:t> (иммуноглобулин </a:t>
            </a:r>
            <a:r>
              <a:rPr lang="ru-RU" sz="2800" dirty="0" err="1"/>
              <a:t>антитимоцитарный</a:t>
            </a:r>
            <a:r>
              <a:rPr lang="ru-RU" sz="2800" dirty="0"/>
              <a:t>, </a:t>
            </a:r>
            <a:r>
              <a:rPr lang="ru-RU" sz="2800" dirty="0" err="1"/>
              <a:t>алемтузумаб</a:t>
            </a:r>
            <a:r>
              <a:rPr lang="ru-RU" sz="2800" dirty="0"/>
              <a:t>), взаимодействуют с различными антителами на поверхности лимфоцитов, что в итоге после ряда биохимических и физиологических изменений приводит к их лизису.</a:t>
            </a:r>
          </a:p>
          <a:p>
            <a:pPr>
              <a:buNone/>
            </a:pPr>
            <a:r>
              <a:rPr lang="ru-RU" sz="2800" b="1" dirty="0"/>
              <a:t>   Показания</a:t>
            </a:r>
            <a:endParaRPr lang="ru-RU" sz="2800" dirty="0"/>
          </a:p>
          <a:p>
            <a:r>
              <a:rPr lang="ru-RU" sz="2800" dirty="0"/>
              <a:t>Профилактика реакции отторжения трансплантата,</a:t>
            </a:r>
          </a:p>
          <a:p>
            <a:r>
              <a:rPr lang="ru-RU" sz="2800" dirty="0"/>
              <a:t>лечение </a:t>
            </a:r>
            <a:r>
              <a:rPr lang="ru-RU" sz="2800" dirty="0" err="1"/>
              <a:t>лимфолейкоза</a:t>
            </a:r>
            <a:endParaRPr lang="ru-RU" sz="2800" dirty="0"/>
          </a:p>
          <a:p>
            <a:pPr>
              <a:buNone/>
            </a:pPr>
            <a:r>
              <a:rPr lang="ru-RU" sz="2800" b="1" dirty="0"/>
              <a:t>    Нежелательные реакции</a:t>
            </a:r>
            <a:endParaRPr lang="ru-RU" sz="2800" dirty="0"/>
          </a:p>
          <a:p>
            <a:r>
              <a:rPr lang="ru-RU" sz="2800" dirty="0" err="1"/>
              <a:t>Лимфопения</a:t>
            </a:r>
            <a:r>
              <a:rPr lang="ru-RU" sz="2800" dirty="0"/>
              <a:t>, </a:t>
            </a:r>
            <a:r>
              <a:rPr lang="ru-RU" sz="2800" dirty="0" err="1"/>
              <a:t>нейтропения</a:t>
            </a:r>
            <a:r>
              <a:rPr lang="ru-RU" sz="2800" dirty="0"/>
              <a:t>, тромбоцитопения, диарея, нарушения глотания, тошнота, рвота, миалгия, инфекции, злокачественные опухоли, гипотензия и др.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579769" cy="617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Препараты </a:t>
            </a:r>
            <a:r>
              <a:rPr lang="ru-RU" b="1" dirty="0" err="1"/>
              <a:t>фарм</a:t>
            </a:r>
            <a:r>
              <a:rPr lang="ru-RU" b="1" dirty="0"/>
              <a:t> группы </a:t>
            </a:r>
            <a:endParaRPr lang="ru-RU" dirty="0"/>
          </a:p>
          <a:p>
            <a:r>
              <a:rPr lang="ru-RU" sz="2800" b="1" dirty="0" err="1">
                <a:hlinkClick r:id="rId2"/>
              </a:rPr>
              <a:t>Абатацепт</a:t>
            </a:r>
            <a:r>
              <a:rPr lang="ru-RU" sz="2800" b="1" dirty="0"/>
              <a:t> -   </a:t>
            </a:r>
            <a:r>
              <a:rPr lang="ru-RU" sz="2800" dirty="0" err="1">
                <a:hlinkClick r:id="rId3" tooltip="orensia"/>
              </a:rPr>
              <a:t>оренсия</a:t>
            </a:r>
            <a:endParaRPr lang="ru-RU" sz="2800" dirty="0"/>
          </a:p>
          <a:p>
            <a:r>
              <a:rPr lang="ru-RU" sz="2800" b="1" dirty="0" err="1">
                <a:hlinkClick r:id="rId4"/>
              </a:rPr>
              <a:t>Адалимумаб</a:t>
            </a:r>
            <a:r>
              <a:rPr lang="ru-RU" sz="2800" b="1" dirty="0"/>
              <a:t>  -  </a:t>
            </a:r>
            <a:r>
              <a:rPr lang="ru-RU" sz="2800" dirty="0" err="1">
                <a:hlinkClick r:id="rId5" tooltip="humira"/>
              </a:rPr>
              <a:t>хумира</a:t>
            </a:r>
            <a:endParaRPr lang="ru-RU" sz="2800" dirty="0"/>
          </a:p>
          <a:p>
            <a:r>
              <a:rPr lang="ru-RU" sz="2800" b="1" dirty="0" err="1">
                <a:hlinkClick r:id="rId6"/>
              </a:rPr>
              <a:t>Анакинра</a:t>
            </a:r>
            <a:r>
              <a:rPr lang="ru-RU" sz="2800" b="1" dirty="0"/>
              <a:t> -  </a:t>
            </a:r>
            <a:r>
              <a:rPr lang="ru-RU" sz="2800" dirty="0" err="1">
                <a:hlinkClick r:id="rId7" tooltip="рекомбинантный рецепторный антагонист интерлейкина-1 человека"/>
              </a:rPr>
              <a:t>рекомбинантный</a:t>
            </a:r>
            <a:r>
              <a:rPr lang="ru-RU" sz="2800" dirty="0">
                <a:hlinkClick r:id="rId7" tooltip="рекомбинантный рецепторный антагонист интерлейкина-1 человека"/>
              </a:rPr>
              <a:t> рецепторный антагонист интерлейкина-1  человека</a:t>
            </a:r>
            <a:endParaRPr lang="ru-RU" sz="2800" dirty="0"/>
          </a:p>
          <a:p>
            <a:r>
              <a:rPr lang="ru-RU" sz="2800" b="1" dirty="0" err="1">
                <a:hlinkClick r:id="rId8"/>
              </a:rPr>
              <a:t>Апремиласт</a:t>
            </a:r>
            <a:r>
              <a:rPr lang="ru-RU" sz="2800" b="1" dirty="0"/>
              <a:t>   - </a:t>
            </a:r>
            <a:r>
              <a:rPr lang="ru-RU" sz="2800" dirty="0" err="1">
                <a:hlinkClick r:id="rId9" tooltip="otezla"/>
              </a:rPr>
              <a:t>отесла</a:t>
            </a:r>
            <a:endParaRPr lang="ru-RU" sz="2800" dirty="0"/>
          </a:p>
          <a:p>
            <a:r>
              <a:rPr lang="ru-RU" sz="2800" b="1" dirty="0" err="1">
                <a:hlinkClick r:id="rId10"/>
              </a:rPr>
              <a:t>Азатиоприн</a:t>
            </a:r>
            <a:r>
              <a:rPr lang="ru-RU" sz="2800" b="1" dirty="0"/>
              <a:t>  -  </a:t>
            </a:r>
            <a:r>
              <a:rPr lang="ru-RU" sz="2800" dirty="0" err="1">
                <a:hlinkClick r:id="rId11" tooltip="azathioprine"/>
              </a:rPr>
              <a:t>азатиоприн</a:t>
            </a:r>
            <a:r>
              <a:rPr lang="ru-RU" sz="2800" dirty="0"/>
              <a:t>, </a:t>
            </a:r>
            <a:r>
              <a:rPr lang="ru-RU" sz="2800" dirty="0" err="1">
                <a:hlinkClick r:id="rId12" tooltip="imuran"/>
              </a:rPr>
              <a:t>имуран</a:t>
            </a:r>
            <a:endParaRPr lang="ru-RU" sz="2800" dirty="0"/>
          </a:p>
          <a:p>
            <a:r>
              <a:rPr lang="ru-RU" sz="2800" b="1" dirty="0" err="1">
                <a:hlinkClick r:id="rId13"/>
              </a:rPr>
              <a:t>Базиликсимаб</a:t>
            </a:r>
            <a:r>
              <a:rPr lang="ru-RU" sz="2800" b="1" dirty="0"/>
              <a:t> -  </a:t>
            </a:r>
            <a:r>
              <a:rPr lang="ru-RU" sz="2800" dirty="0" err="1">
                <a:hlinkClick r:id="rId14" tooltip="simulect"/>
              </a:rPr>
              <a:t>симулект</a:t>
            </a:r>
            <a:endParaRPr lang="ru-RU" sz="2800" dirty="0"/>
          </a:p>
          <a:p>
            <a:r>
              <a:rPr lang="ru-RU" sz="2800" b="1" dirty="0" err="1">
                <a:hlinkClick r:id="rId15"/>
              </a:rPr>
              <a:t>Батриден</a:t>
            </a:r>
            <a:endParaRPr lang="ru-RU" sz="2800" dirty="0"/>
          </a:p>
          <a:p>
            <a:r>
              <a:rPr lang="ru-RU" sz="2800" b="1" dirty="0" err="1">
                <a:hlinkClick r:id="rId16"/>
              </a:rPr>
              <a:t>Белатацепт</a:t>
            </a:r>
            <a:r>
              <a:rPr lang="ru-RU" sz="2800" b="1" dirty="0"/>
              <a:t>  -  </a:t>
            </a:r>
            <a:r>
              <a:rPr lang="ru-RU" sz="2800" dirty="0" err="1">
                <a:hlinkClick r:id="rId17" tooltip="nulojix"/>
              </a:rPr>
              <a:t>нулоджикс</a:t>
            </a:r>
            <a:endParaRPr lang="ru-RU" sz="2800" dirty="0"/>
          </a:p>
          <a:p>
            <a:r>
              <a:rPr lang="ru-RU" sz="2800" b="1" dirty="0" err="1">
                <a:hlinkClick r:id="rId18"/>
              </a:rPr>
              <a:t>Белимумаб</a:t>
            </a:r>
            <a:r>
              <a:rPr lang="ru-RU" sz="2800" b="1" dirty="0"/>
              <a:t>  -  </a:t>
            </a:r>
            <a:r>
              <a:rPr lang="ru-RU" sz="2800" dirty="0" err="1">
                <a:hlinkClick r:id="rId19" tooltip="benlista"/>
              </a:rPr>
              <a:t>бенлиста</a:t>
            </a:r>
            <a:endParaRPr lang="ru-RU" sz="2800" dirty="0"/>
          </a:p>
          <a:p>
            <a:r>
              <a:rPr lang="ru-RU" sz="2800" b="1" dirty="0" err="1">
                <a:hlinkClick r:id="rId20"/>
              </a:rPr>
              <a:t>Канакинумаб</a:t>
            </a:r>
            <a:r>
              <a:rPr lang="ru-RU" sz="2800" b="1" dirty="0"/>
              <a:t>  - </a:t>
            </a:r>
            <a:r>
              <a:rPr lang="ru-RU" sz="2800" dirty="0" err="1">
                <a:hlinkClick r:id="rId21" tooltip="ilaris"/>
              </a:rPr>
              <a:t>иларис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0"/>
            <a:ext cx="10072722" cy="6176963"/>
          </a:xfrm>
        </p:spPr>
        <p:txBody>
          <a:bodyPr>
            <a:normAutofit lnSpcReduction="10000"/>
          </a:bodyPr>
          <a:lstStyle/>
          <a:p>
            <a:r>
              <a:rPr lang="ru-RU" sz="2800" b="1" dirty="0" err="1">
                <a:hlinkClick r:id="rId2"/>
              </a:rPr>
              <a:t>Цертолизумаба</a:t>
            </a:r>
            <a:r>
              <a:rPr lang="ru-RU" sz="2800" b="1" dirty="0">
                <a:hlinkClick r:id="rId2"/>
              </a:rPr>
              <a:t> </a:t>
            </a:r>
            <a:r>
              <a:rPr lang="ru-RU" sz="2800" b="1" dirty="0" err="1">
                <a:hlinkClick r:id="rId2"/>
              </a:rPr>
              <a:t>пэгол</a:t>
            </a:r>
            <a:r>
              <a:rPr lang="ru-RU" sz="2800" b="1" dirty="0"/>
              <a:t> - </a:t>
            </a:r>
            <a:r>
              <a:rPr lang="ru-RU" sz="2800" dirty="0" err="1">
                <a:hlinkClick r:id="rId3" tooltip="simziya"/>
              </a:rPr>
              <a:t>симзия</a:t>
            </a:r>
            <a:endParaRPr lang="ru-RU" sz="2800" dirty="0"/>
          </a:p>
          <a:p>
            <a:r>
              <a:rPr lang="ru-RU" sz="2800" b="1" dirty="0" err="1">
                <a:hlinkClick r:id="rId4"/>
              </a:rPr>
              <a:t>Хлорохин</a:t>
            </a:r>
            <a:r>
              <a:rPr lang="ru-RU" sz="2800" b="1" dirty="0"/>
              <a:t> - </a:t>
            </a:r>
            <a:r>
              <a:rPr lang="ru-RU" sz="2800" dirty="0" err="1">
                <a:hlinkClick r:id="rId5" tooltip="delagil"/>
              </a:rPr>
              <a:t>делагил</a:t>
            </a:r>
            <a:endParaRPr lang="ru-RU" sz="2800" dirty="0"/>
          </a:p>
          <a:p>
            <a:r>
              <a:rPr lang="ru-RU" sz="2800" b="1" dirty="0" err="1">
                <a:hlinkClick r:id="rId6"/>
              </a:rPr>
              <a:t>Циклоспорин</a:t>
            </a:r>
            <a:r>
              <a:rPr lang="ru-RU" sz="2800" b="1" dirty="0"/>
              <a:t> - </a:t>
            </a:r>
            <a:r>
              <a:rPr lang="ru-RU" sz="2800" dirty="0" err="1">
                <a:hlinkClick r:id="rId7" tooltip="ciclosporin hexal"/>
              </a:rPr>
              <a:t>циклоспорин</a:t>
            </a:r>
            <a:r>
              <a:rPr lang="ru-RU" sz="2800" dirty="0">
                <a:hlinkClick r:id="rId7" tooltip="ciclosporin hexal"/>
              </a:rPr>
              <a:t> </a:t>
            </a:r>
            <a:r>
              <a:rPr lang="ru-RU" sz="2800" dirty="0" err="1">
                <a:hlinkClick r:id="rId7" tooltip="ciclosporin hexal"/>
              </a:rPr>
              <a:t>гексал</a:t>
            </a:r>
            <a:r>
              <a:rPr lang="ru-RU" sz="2800" dirty="0"/>
              <a:t> | </a:t>
            </a:r>
            <a:r>
              <a:rPr lang="ru-RU" sz="2800" dirty="0" err="1">
                <a:hlinkClick r:id="rId8" tooltip="consupren"/>
              </a:rPr>
              <a:t>консупрен</a:t>
            </a:r>
            <a:r>
              <a:rPr lang="ru-RU" sz="2800" dirty="0"/>
              <a:t> | </a:t>
            </a:r>
            <a:r>
              <a:rPr lang="ru-RU" sz="2800" dirty="0" err="1">
                <a:hlinkClick r:id="rId9" tooltip="cycloral-fs"/>
              </a:rPr>
              <a:t>циклорал</a:t>
            </a:r>
            <a:r>
              <a:rPr lang="ru-RU" sz="2800" dirty="0">
                <a:hlinkClick r:id="rId9" tooltip="cycloral-fs"/>
              </a:rPr>
              <a:t>- </a:t>
            </a:r>
            <a:r>
              <a:rPr lang="ru-RU" sz="2800" dirty="0" err="1">
                <a:hlinkClick r:id="rId9" tooltip="cycloral-fs"/>
              </a:rPr>
              <a:t>фс</a:t>
            </a:r>
            <a:r>
              <a:rPr lang="ru-RU" sz="2800" dirty="0"/>
              <a:t> | </a:t>
            </a:r>
            <a:r>
              <a:rPr lang="ru-RU" sz="2800" dirty="0" err="1">
                <a:hlinkClick r:id="rId10" tooltip="cyclosporin"/>
              </a:rPr>
              <a:t>циклоспорин</a:t>
            </a:r>
            <a:r>
              <a:rPr lang="ru-RU" sz="2800" dirty="0"/>
              <a:t> | </a:t>
            </a:r>
            <a:r>
              <a:rPr lang="ru-RU" sz="2800" dirty="0" err="1">
                <a:hlinkClick r:id="rId11" tooltip="cyclosporin sandoz"/>
              </a:rPr>
              <a:t>циклоспорин</a:t>
            </a:r>
            <a:r>
              <a:rPr lang="ru-RU" sz="2800" dirty="0">
                <a:hlinkClick r:id="rId11" tooltip="cyclosporin sandoz"/>
              </a:rPr>
              <a:t> </a:t>
            </a:r>
            <a:r>
              <a:rPr lang="ru-RU" sz="2800" dirty="0" err="1">
                <a:hlinkClick r:id="rId11" tooltip="cyclosporin sandoz"/>
              </a:rPr>
              <a:t>сандоз</a:t>
            </a:r>
            <a:r>
              <a:rPr lang="ru-RU" sz="2800" dirty="0"/>
              <a:t> | </a:t>
            </a:r>
            <a:r>
              <a:rPr lang="ru-RU" sz="2800" dirty="0" err="1">
                <a:hlinkClick r:id="rId12" tooltip="equoral"/>
              </a:rPr>
              <a:t>экорал</a:t>
            </a:r>
            <a:r>
              <a:rPr lang="ru-RU" sz="2800" dirty="0"/>
              <a:t> | </a:t>
            </a:r>
            <a:r>
              <a:rPr lang="ru-RU" sz="2800" dirty="0" err="1">
                <a:hlinkClick r:id="rId13" tooltip="orgasporin"/>
              </a:rPr>
              <a:t>оргаспорин</a:t>
            </a:r>
            <a:r>
              <a:rPr lang="ru-RU" sz="2800" dirty="0"/>
              <a:t> | </a:t>
            </a:r>
            <a:r>
              <a:rPr lang="ru-RU" sz="2800" dirty="0" err="1">
                <a:hlinkClick r:id="rId14" tooltip="panimun bioral"/>
              </a:rPr>
              <a:t>панимун</a:t>
            </a:r>
            <a:r>
              <a:rPr lang="ru-RU" sz="2800" dirty="0">
                <a:hlinkClick r:id="rId14" tooltip="panimun bioral"/>
              </a:rPr>
              <a:t> </a:t>
            </a:r>
            <a:r>
              <a:rPr lang="ru-RU" sz="2800" dirty="0" err="1">
                <a:hlinkClick r:id="rId14" tooltip="panimun bioral"/>
              </a:rPr>
              <a:t>биорал</a:t>
            </a:r>
            <a:r>
              <a:rPr lang="ru-RU" sz="2800" dirty="0"/>
              <a:t> | </a:t>
            </a:r>
            <a:r>
              <a:rPr lang="ru-RU" sz="2800" dirty="0" err="1">
                <a:hlinkClick r:id="rId15" tooltip="restasis"/>
              </a:rPr>
              <a:t>рестасис</a:t>
            </a:r>
            <a:r>
              <a:rPr lang="ru-RU" sz="2800" dirty="0"/>
              <a:t> | </a:t>
            </a:r>
            <a:r>
              <a:rPr lang="ru-RU" sz="2800" dirty="0" err="1">
                <a:hlinkClick r:id="rId16" tooltip="sandimmun"/>
              </a:rPr>
              <a:t>сандиммун</a:t>
            </a:r>
            <a:r>
              <a:rPr lang="ru-RU" sz="2800" dirty="0"/>
              <a:t> | </a:t>
            </a:r>
            <a:r>
              <a:rPr lang="ru-RU" sz="2800" dirty="0" err="1">
                <a:hlinkClick r:id="rId17" tooltip="sandimmun neoral"/>
              </a:rPr>
              <a:t>сандиммун</a:t>
            </a:r>
            <a:r>
              <a:rPr lang="ru-RU" sz="2800" dirty="0">
                <a:hlinkClick r:id="rId17" tooltip="sandimmun neoral"/>
              </a:rPr>
              <a:t> </a:t>
            </a:r>
            <a:r>
              <a:rPr lang="ru-RU" sz="2800" dirty="0" err="1">
                <a:hlinkClick r:id="rId17" tooltip="sandimmun neoral"/>
              </a:rPr>
              <a:t>неорал</a:t>
            </a:r>
            <a:endParaRPr lang="ru-RU" sz="2800" dirty="0"/>
          </a:p>
          <a:p>
            <a:r>
              <a:rPr lang="ru-RU" sz="2800" b="1" dirty="0" err="1">
                <a:hlinkClick r:id="rId18"/>
              </a:rPr>
              <a:t>Даклизумаб</a:t>
            </a:r>
            <a:r>
              <a:rPr lang="ru-RU" sz="2800" b="1" dirty="0"/>
              <a:t> - </a:t>
            </a:r>
            <a:r>
              <a:rPr lang="ru-RU" sz="2800" dirty="0" err="1">
                <a:hlinkClick r:id="rId19" tooltip="zenapax"/>
              </a:rPr>
              <a:t>зенапакс</a:t>
            </a:r>
            <a:endParaRPr lang="ru-RU" sz="2800" dirty="0"/>
          </a:p>
          <a:p>
            <a:r>
              <a:rPr lang="ru-RU" sz="2800" b="1" dirty="0" err="1">
                <a:hlinkClick r:id="rId20"/>
              </a:rPr>
              <a:t>Экулизумаб</a:t>
            </a:r>
            <a:r>
              <a:rPr lang="ru-RU" sz="2800" b="1" dirty="0"/>
              <a:t> - </a:t>
            </a:r>
            <a:r>
              <a:rPr lang="ru-RU" sz="2800" dirty="0" err="1">
                <a:hlinkClick r:id="rId21" tooltip="soliris"/>
              </a:rPr>
              <a:t>солирис</a:t>
            </a:r>
            <a:endParaRPr lang="ru-RU" sz="2800" dirty="0"/>
          </a:p>
          <a:p>
            <a:r>
              <a:rPr lang="ru-RU" sz="2800" b="1" dirty="0" err="1">
                <a:hlinkClick r:id="rId22"/>
              </a:rPr>
              <a:t>Эфализумаб</a:t>
            </a:r>
            <a:r>
              <a:rPr lang="ru-RU" sz="2800" b="1" dirty="0"/>
              <a:t> - </a:t>
            </a:r>
            <a:r>
              <a:rPr lang="ru-RU" sz="2800" dirty="0" err="1">
                <a:hlinkClick r:id="rId23" tooltip="raptiva"/>
              </a:rPr>
              <a:t>раптива</a:t>
            </a:r>
            <a:endParaRPr lang="ru-RU" sz="2800" dirty="0"/>
          </a:p>
          <a:p>
            <a:r>
              <a:rPr lang="ru-RU" sz="2800" b="1" dirty="0" err="1">
                <a:hlinkClick r:id="rId24"/>
              </a:rPr>
              <a:t>Этанерцепт</a:t>
            </a:r>
            <a:r>
              <a:rPr lang="ru-RU" sz="2800" b="1" dirty="0"/>
              <a:t> - </a:t>
            </a:r>
            <a:r>
              <a:rPr lang="ru-RU" sz="2800" dirty="0" err="1">
                <a:hlinkClick r:id="rId25" tooltip="enbrel"/>
              </a:rPr>
              <a:t>энбрел</a:t>
            </a:r>
            <a:endParaRPr lang="ru-RU" sz="2800" dirty="0"/>
          </a:p>
          <a:p>
            <a:r>
              <a:rPr lang="ru-RU" sz="2800" b="1" dirty="0" err="1">
                <a:hlinkClick r:id="rId26"/>
              </a:rPr>
              <a:t>Эверолимус</a:t>
            </a:r>
            <a:r>
              <a:rPr lang="ru-RU" sz="2800" b="1" dirty="0"/>
              <a:t>   -  </a:t>
            </a:r>
            <a:r>
              <a:rPr lang="ru-RU" sz="2800" dirty="0" err="1">
                <a:hlinkClick r:id="rId27" tooltip="afinitor"/>
              </a:rPr>
              <a:t>афинитор</a:t>
            </a:r>
            <a:r>
              <a:rPr lang="ru-RU" sz="2800" dirty="0"/>
              <a:t> | </a:t>
            </a:r>
            <a:r>
              <a:rPr lang="ru-RU" sz="2800" dirty="0" err="1">
                <a:hlinkClick r:id="rId28" tooltip="everolimus 2%"/>
              </a:rPr>
              <a:t>эверолимус</a:t>
            </a:r>
            <a:r>
              <a:rPr lang="ru-RU" sz="2800" dirty="0">
                <a:hlinkClick r:id="rId28" tooltip="everolimus 2%"/>
              </a:rPr>
              <a:t> 2%</a:t>
            </a:r>
            <a:r>
              <a:rPr lang="ru-RU" sz="2800" dirty="0"/>
              <a:t> | </a:t>
            </a:r>
            <a:r>
              <a:rPr lang="ru-RU" sz="2800" dirty="0" err="1">
                <a:hlinkClick r:id="rId29" tooltip="everolimus 9,09%"/>
              </a:rPr>
              <a:t>эверолимус</a:t>
            </a:r>
            <a:r>
              <a:rPr lang="ru-RU" sz="2800" dirty="0">
                <a:hlinkClick r:id="rId29" tooltip="everolimus 9,09%"/>
              </a:rPr>
              <a:t> 9,09%</a:t>
            </a:r>
            <a:r>
              <a:rPr lang="ru-RU" sz="2800" dirty="0"/>
              <a:t> | </a:t>
            </a:r>
            <a:r>
              <a:rPr lang="ru-RU" sz="2800" dirty="0" err="1">
                <a:hlinkClick r:id="rId30" tooltip="sertican"/>
              </a:rPr>
              <a:t>сертикан</a:t>
            </a:r>
            <a:endParaRPr lang="ru-RU" sz="2800" dirty="0"/>
          </a:p>
          <a:p>
            <a:r>
              <a:rPr lang="ru-RU" sz="2800" b="1" dirty="0" err="1">
                <a:hlinkClick r:id="rId31"/>
              </a:rPr>
              <a:t>Финголимод</a:t>
            </a:r>
            <a:r>
              <a:rPr lang="ru-RU" sz="2800" b="1" dirty="0"/>
              <a:t> </a:t>
            </a:r>
            <a:r>
              <a:rPr lang="ru-RU" sz="2800" b="1" dirty="0">
                <a:hlinkClick r:id="rId32" tooltip="fingolimod hydrochloride"/>
              </a:rPr>
              <a:t>–</a:t>
            </a:r>
            <a:r>
              <a:rPr lang="ru-RU" sz="2800" b="1" dirty="0"/>
              <a:t> </a:t>
            </a:r>
            <a:r>
              <a:rPr lang="ru-RU" sz="2800" dirty="0" err="1">
                <a:hlinkClick r:id="rId32" tooltip="fingolimod hydrochloride"/>
              </a:rPr>
              <a:t>финголимода</a:t>
            </a:r>
            <a:r>
              <a:rPr lang="ru-RU" sz="2800" dirty="0">
                <a:hlinkClick r:id="rId32" tooltip="fingolimod hydrochloride"/>
              </a:rPr>
              <a:t> хлорид</a:t>
            </a:r>
            <a:r>
              <a:rPr lang="ru-RU" sz="2800" dirty="0"/>
              <a:t>  </a:t>
            </a:r>
            <a:r>
              <a:rPr lang="ru-RU" sz="2800" dirty="0" err="1">
                <a:hlinkClick r:id="rId33" tooltip="gilenia"/>
              </a:rPr>
              <a:t>гилениа</a:t>
            </a:r>
            <a:r>
              <a:rPr lang="ru-RU" sz="2800" dirty="0"/>
              <a:t> | </a:t>
            </a:r>
            <a:r>
              <a:rPr lang="ru-RU" sz="2800" dirty="0" err="1">
                <a:hlinkClick r:id="rId34" tooltip="nescler"/>
              </a:rPr>
              <a:t>несклер</a:t>
            </a:r>
            <a:r>
              <a:rPr lang="ru-RU" sz="2800" dirty="0"/>
              <a:t> | </a:t>
            </a:r>
            <a:r>
              <a:rPr lang="ru-RU" sz="2800" dirty="0" err="1">
                <a:hlinkClick r:id="rId35" tooltip="финголимод-натив"/>
              </a:rPr>
              <a:t>финголимод-натив</a:t>
            </a:r>
            <a:endParaRPr lang="ru-RU" sz="28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 err="1"/>
              <a:t>Азатиоприн</a:t>
            </a:r>
            <a:r>
              <a:rPr lang="ru-RU" b="1" i="1" u="sng" dirty="0"/>
              <a:t> и другие </a:t>
            </a:r>
            <a:r>
              <a:rPr lang="ru-RU" b="1" i="1" u="sng" dirty="0" err="1"/>
              <a:t>цитостатики</a:t>
            </a:r>
            <a:endParaRPr lang="ru-RU" b="1" i="1" dirty="0"/>
          </a:p>
          <a:p>
            <a:r>
              <a:rPr lang="ru-RU" b="1" i="1" dirty="0" err="1"/>
              <a:t>Азатиоприн</a:t>
            </a:r>
            <a:r>
              <a:rPr lang="ru-RU" dirty="0"/>
              <a:t> (</a:t>
            </a:r>
            <a:r>
              <a:rPr lang="ru-RU" dirty="0" err="1"/>
              <a:t>имуран</a:t>
            </a:r>
            <a:r>
              <a:rPr lang="ru-RU" dirty="0"/>
              <a:t>) — синтетическое </a:t>
            </a:r>
            <a:r>
              <a:rPr lang="ru-RU" dirty="0" err="1"/>
              <a:t>имидозольное</a:t>
            </a:r>
            <a:r>
              <a:rPr lang="ru-RU" dirty="0"/>
              <a:t> производное 6-меркаптопурина. Введение </a:t>
            </a:r>
            <a:r>
              <a:rPr lang="ru-RU" dirty="0" err="1"/>
              <a:t>имидозольного</a:t>
            </a:r>
            <a:r>
              <a:rPr lang="ru-RU" dirty="0"/>
              <a:t> кольца в структуру </a:t>
            </a:r>
            <a:r>
              <a:rPr lang="ru-RU" dirty="0" err="1"/>
              <a:t>меркаптопурина</a:t>
            </a:r>
            <a:r>
              <a:rPr lang="ru-RU" dirty="0"/>
              <a:t> привело к усилению специфичности </a:t>
            </a:r>
            <a:r>
              <a:rPr lang="ru-RU" dirty="0" err="1"/>
              <a:t>иммуносупрессорного</a:t>
            </a:r>
            <a:r>
              <a:rPr lang="ru-RU" dirty="0"/>
              <a:t> действия препарата. </a:t>
            </a:r>
            <a:r>
              <a:rPr lang="ru-RU" dirty="0" err="1"/>
              <a:t>Азатиоприн</a:t>
            </a:r>
            <a:r>
              <a:rPr lang="ru-RU" dirty="0"/>
              <a:t> обладает большим иммунодепрессивным действием и меньшим </a:t>
            </a:r>
            <a:r>
              <a:rPr lang="ru-RU" dirty="0" err="1"/>
              <a:t>цитоксическим</a:t>
            </a:r>
            <a:r>
              <a:rPr lang="ru-RU" dirty="0"/>
              <a:t> эффектом.</a:t>
            </a:r>
          </a:p>
          <a:p>
            <a:r>
              <a:rPr lang="ru-RU" b="1" i="1" dirty="0" err="1"/>
              <a:t>Фармакодинамика</a:t>
            </a:r>
            <a:r>
              <a:rPr lang="ru-RU" dirty="0"/>
              <a:t>. </a:t>
            </a:r>
            <a:r>
              <a:rPr lang="ru-RU" dirty="0" err="1"/>
              <a:t>Азатиоприн</a:t>
            </a:r>
            <a:r>
              <a:rPr lang="ru-RU" dirty="0"/>
              <a:t> является антиметаболитом, для которого мишенью служат активно делящиеся клетки. При </a:t>
            </a:r>
            <a:r>
              <a:rPr lang="ru-RU" dirty="0" err="1"/>
              <a:t>пероральном</a:t>
            </a:r>
            <a:r>
              <a:rPr lang="ru-RU" dirty="0"/>
              <a:t> введении селективно в стенке кишечника и лимфоидной ткани молекула </a:t>
            </a:r>
            <a:r>
              <a:rPr lang="ru-RU" dirty="0" err="1"/>
              <a:t>азатиоприна</a:t>
            </a:r>
            <a:r>
              <a:rPr lang="ru-RU" dirty="0"/>
              <a:t> разрушается с образованием 6-меркаптопурина. Большая специфичность </a:t>
            </a:r>
            <a:r>
              <a:rPr lang="ru-RU" dirty="0" err="1"/>
              <a:t>азатиоприна</a:t>
            </a:r>
            <a:r>
              <a:rPr lang="ru-RU" dirty="0"/>
              <a:t> как иммунодепрессанта, чем </a:t>
            </a:r>
            <a:r>
              <a:rPr lang="ru-RU" dirty="0" err="1"/>
              <a:t>меркаптопурина</a:t>
            </a:r>
            <a:r>
              <a:rPr lang="ru-RU" dirty="0"/>
              <a:t>, как раз и объясняется тем, что в лимфоидной ткани процесс расщепления </a:t>
            </a:r>
            <a:r>
              <a:rPr lang="ru-RU" dirty="0" err="1"/>
              <a:t>азатиоприна</a:t>
            </a:r>
            <a:r>
              <a:rPr lang="ru-RU" dirty="0"/>
              <a:t> идет активнее, чем в других тканях. 6-меркаптопурин </a:t>
            </a:r>
            <a:r>
              <a:rPr lang="ru-RU" dirty="0" err="1"/>
              <a:t>метаболизируется</a:t>
            </a:r>
            <a:r>
              <a:rPr lang="ru-RU" dirty="0"/>
              <a:t> в 6-тиоинозиновую кислоту, являющуюся структурным аналогом одного из ключевых веществ синтеза </a:t>
            </a:r>
            <a:r>
              <a:rPr lang="ru-RU" dirty="0" err="1"/>
              <a:t>инозиновой</a:t>
            </a:r>
            <a:r>
              <a:rPr lang="ru-RU" dirty="0"/>
              <a:t> кислоты; 6-тиоинозиновая кислота конкурирует с </a:t>
            </a:r>
            <a:r>
              <a:rPr lang="ru-RU" dirty="0" err="1"/>
              <a:t>инозиновой</a:t>
            </a:r>
            <a:r>
              <a:rPr lang="ru-RU" dirty="0"/>
              <a:t> кислотой за ферменты, участвующие в синтезе </a:t>
            </a:r>
            <a:r>
              <a:rPr lang="ru-RU" dirty="0" err="1"/>
              <a:t>гуаниловой</a:t>
            </a:r>
            <a:r>
              <a:rPr lang="ru-RU" dirty="0"/>
              <a:t> и </a:t>
            </a:r>
            <a:r>
              <a:rPr lang="ru-RU" dirty="0" err="1"/>
              <a:t>адениловой</a:t>
            </a:r>
            <a:r>
              <a:rPr lang="ru-RU" dirty="0"/>
              <a:t> кислот, предшественников образования </a:t>
            </a:r>
            <a:r>
              <a:rPr lang="ru-RU" dirty="0" err="1"/>
              <a:t>аденина</a:t>
            </a:r>
            <a:r>
              <a:rPr lang="ru-RU" dirty="0"/>
              <a:t> и </a:t>
            </a:r>
            <a:r>
              <a:rPr lang="ru-RU" dirty="0" err="1"/>
              <a:t>тимина</a:t>
            </a:r>
            <a:r>
              <a:rPr lang="ru-RU" dirty="0"/>
              <a:t>. Кроме того, 6-тиоинозиновая кислота по принципу обратной связи ингибирует синтез 5-фосфорибозиламина. В обоих случаях происходит нарушение синтеза ДНК, что приводит к блоку редупликации генома клетки в S-фазу клеточного цикла. </a:t>
            </a:r>
            <a:r>
              <a:rPr lang="ru-RU" dirty="0" err="1"/>
              <a:t>Азатиоприн</a:t>
            </a:r>
            <a:r>
              <a:rPr lang="ru-RU" dirty="0"/>
              <a:t>, так же как </a:t>
            </a:r>
            <a:r>
              <a:rPr lang="ru-RU" dirty="0" err="1"/>
              <a:t>метотраксат</a:t>
            </a:r>
            <a:r>
              <a:rPr lang="ru-RU" dirty="0"/>
              <a:t> и </a:t>
            </a:r>
            <a:r>
              <a:rPr lang="ru-RU" dirty="0" err="1"/>
              <a:t>циклофосфан</a:t>
            </a:r>
            <a:r>
              <a:rPr lang="ru-RU" dirty="0"/>
              <a:t>, оказывает свое повреждающее действие на клетки во время митоза, поэтому он наиболее эффективен как до, так и после введения антигена, в то время, когда делятся активированные им Т- и В-клетки.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Иммунодепрессивный эффект </a:t>
            </a:r>
            <a:r>
              <a:rPr lang="ru-RU" dirty="0" err="1"/>
              <a:t>азатиоприна</a:t>
            </a:r>
            <a:r>
              <a:rPr lang="ru-RU" dirty="0"/>
              <a:t> направлен на клеточное и гуморальное звено иммунитета, хотя препарат оказывает большее действие на </a:t>
            </a:r>
            <a:r>
              <a:rPr lang="ru-RU" dirty="0" err="1"/>
              <a:t>Т-клеточноопосредованные</a:t>
            </a:r>
            <a:r>
              <a:rPr lang="ru-RU" dirty="0"/>
              <a:t> реакции: нарушается активность </a:t>
            </a:r>
            <a:r>
              <a:rPr lang="ru-RU" dirty="0" err="1"/>
              <a:t>Т-супрессорных</a:t>
            </a:r>
            <a:r>
              <a:rPr lang="ru-RU" dirty="0"/>
              <a:t> лимфоцитов, т.к. они более чувствительны к препарату, чем Т-хелперы, и происходят нарушение распределения </a:t>
            </a:r>
            <a:r>
              <a:rPr lang="ru-RU" dirty="0" err="1"/>
              <a:t>Т-клеточных</a:t>
            </a:r>
            <a:r>
              <a:rPr lang="ru-RU" dirty="0"/>
              <a:t> </a:t>
            </a:r>
            <a:r>
              <a:rPr lang="ru-RU" dirty="0" err="1"/>
              <a:t>субпопуляций</a:t>
            </a:r>
            <a:r>
              <a:rPr lang="ru-RU" dirty="0"/>
              <a:t>. К </a:t>
            </a:r>
            <a:r>
              <a:rPr lang="ru-RU" dirty="0" err="1"/>
              <a:t>азатиоприну</a:t>
            </a:r>
            <a:r>
              <a:rPr lang="ru-RU" dirty="0"/>
              <a:t>, в отличие от </a:t>
            </a:r>
            <a:r>
              <a:rPr lang="ru-RU" dirty="0" err="1"/>
              <a:t>меркаптопурина</a:t>
            </a:r>
            <a:r>
              <a:rPr lang="ru-RU" dirty="0"/>
              <a:t>, чувствительны долгоживущие Т-лимфоциты селезенки и тимуса, которые редко </a:t>
            </a:r>
            <a:r>
              <a:rPr lang="ru-RU" dirty="0" err="1"/>
              <a:t>рециркулируют</a:t>
            </a:r>
            <a:r>
              <a:rPr lang="ru-RU" dirty="0"/>
              <a:t> и зависимы от </a:t>
            </a:r>
            <a:r>
              <a:rPr lang="ru-RU" dirty="0" err="1"/>
              <a:t>тимических</a:t>
            </a:r>
            <a:r>
              <a:rPr lang="ru-RU" dirty="0"/>
              <a:t> гормонов, в то время как долгоживущие Т-лимфоциты </a:t>
            </a:r>
            <a:r>
              <a:rPr lang="ru-RU" dirty="0" err="1"/>
              <a:t>лимфоузлов</a:t>
            </a:r>
            <a:r>
              <a:rPr lang="ru-RU" dirty="0"/>
              <a:t> и периферической крови к действию </a:t>
            </a:r>
            <a:r>
              <a:rPr lang="ru-RU" dirty="0" err="1"/>
              <a:t>азатиоприна</a:t>
            </a:r>
            <a:r>
              <a:rPr lang="ru-RU" dirty="0"/>
              <a:t> толерантны, но чувствительны к действия </a:t>
            </a:r>
            <a:r>
              <a:rPr lang="ru-RU" dirty="0" err="1"/>
              <a:t>меркаптопурина</a:t>
            </a:r>
            <a:r>
              <a:rPr lang="ru-RU" dirty="0"/>
              <a:t>.</a:t>
            </a:r>
          </a:p>
          <a:p>
            <a:r>
              <a:rPr lang="ru-RU" dirty="0"/>
              <a:t>Действие </a:t>
            </a:r>
            <a:r>
              <a:rPr lang="ru-RU" dirty="0" err="1"/>
              <a:t>азатиоприна</a:t>
            </a:r>
            <a:r>
              <a:rPr lang="ru-RU" dirty="0"/>
              <a:t> на гуморальный иммунитет опосредованное. Снижение пролиферации В-лимфоцитов происходит вследствие угнетения выработки </a:t>
            </a:r>
            <a:r>
              <a:rPr lang="ru-RU" dirty="0" err="1"/>
              <a:t>медиаторных</a:t>
            </a:r>
            <a:r>
              <a:rPr lang="ru-RU" dirty="0"/>
              <a:t> факторов </a:t>
            </a:r>
            <a:r>
              <a:rPr lang="ru-RU" dirty="0" err="1"/>
              <a:t>Т-хелперными</a:t>
            </a:r>
            <a:r>
              <a:rPr lang="ru-RU" dirty="0"/>
              <a:t> клетками. Поэтому в основном редуцируются </a:t>
            </a:r>
            <a:r>
              <a:rPr lang="ru-RU" dirty="0" err="1"/>
              <a:t>Т-клеточнозависимые</a:t>
            </a:r>
            <a:r>
              <a:rPr lang="ru-RU" dirty="0"/>
              <a:t> ответы антител. Характерной особенностью </a:t>
            </a:r>
            <a:r>
              <a:rPr lang="ru-RU" dirty="0" err="1"/>
              <a:t>азатиоприна</a:t>
            </a:r>
            <a:r>
              <a:rPr lang="ru-RU" dirty="0"/>
              <a:t> является то, что он не меняет соотношение В- и Т-клеток в крови и лимфатических сосудах.</a:t>
            </a:r>
          </a:p>
          <a:p>
            <a:r>
              <a:rPr lang="ru-RU" dirty="0" err="1"/>
              <a:t>Азатиоприн</a:t>
            </a:r>
            <a:r>
              <a:rPr lang="ru-RU" dirty="0"/>
              <a:t> не только действует на пролиферацию, но и ингибирует созревание и </a:t>
            </a:r>
            <a:r>
              <a:rPr lang="ru-RU" dirty="0" err="1"/>
              <a:t>бластогенез</a:t>
            </a:r>
            <a:r>
              <a:rPr lang="ru-RU" dirty="0"/>
              <a:t> клеток-предшественников в костном мозге. При применении </a:t>
            </a:r>
            <a:r>
              <a:rPr lang="ru-RU" dirty="0" err="1"/>
              <a:t>азатиоприна</a:t>
            </a:r>
            <a:r>
              <a:rPr lang="ru-RU" dirty="0"/>
              <a:t> особенно страдают клетки-предшественники для </a:t>
            </a:r>
            <a:r>
              <a:rPr lang="ru-RU" dirty="0" err="1"/>
              <a:t>Т-клеточно</a:t>
            </a:r>
            <a:r>
              <a:rPr lang="ru-RU" dirty="0"/>
              <a:t> опосредованной </a:t>
            </a:r>
            <a:r>
              <a:rPr lang="ru-RU" dirty="0" err="1"/>
              <a:t>цитотоксичности</a:t>
            </a:r>
            <a:r>
              <a:rPr lang="ru-RU" dirty="0"/>
              <a:t>.</a:t>
            </a:r>
          </a:p>
          <a:p>
            <a:r>
              <a:rPr lang="ru-RU" dirty="0"/>
              <a:t>Кроме сказанного, </a:t>
            </a:r>
            <a:r>
              <a:rPr lang="ru-RU" dirty="0" err="1"/>
              <a:t>азатиоприн</a:t>
            </a:r>
            <a:r>
              <a:rPr lang="ru-RU" dirty="0"/>
              <a:t> нарушает процессы распознавания антигена за счет торможения развития клеточных рецепторов на лимфоидных клетках.</a:t>
            </a:r>
          </a:p>
          <a:p>
            <a:r>
              <a:rPr lang="ru-RU" dirty="0"/>
              <a:t>Первичный иммунологический ответ препарат блокирует сильнее, чем вторичный. Он особенно эффективен на ранних этапах иммуногенеза.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err="1"/>
              <a:t>Фармакокинетика</a:t>
            </a:r>
            <a:endParaRPr lang="ru-RU" b="1" i="1" dirty="0"/>
          </a:p>
          <a:p>
            <a:r>
              <a:rPr lang="ru-RU" dirty="0"/>
              <a:t> Всасывание плохое и очень вариабельное</a:t>
            </a:r>
          </a:p>
          <a:p>
            <a:r>
              <a:rPr lang="ru-RU" dirty="0"/>
              <a:t> </a:t>
            </a:r>
            <a:r>
              <a:rPr lang="ru-RU" dirty="0" err="1"/>
              <a:t>Биодоступность</a:t>
            </a:r>
            <a:r>
              <a:rPr lang="ru-RU" dirty="0"/>
              <a:t> 20%, что связано с высоким </a:t>
            </a:r>
            <a:r>
              <a:rPr lang="ru-RU" dirty="0" err="1"/>
              <a:t>пресистемным</a:t>
            </a:r>
            <a:r>
              <a:rPr lang="ru-RU" dirty="0"/>
              <a:t> метаболизмом и быстрым превращением в 6-меркаптопурин</a:t>
            </a:r>
          </a:p>
          <a:p>
            <a:r>
              <a:rPr lang="ru-RU" dirty="0" err="1"/>
              <a:t>Биодоступность</a:t>
            </a:r>
            <a:r>
              <a:rPr lang="ru-RU" dirty="0"/>
              <a:t> 6-меркаптопурина после орального назначения </a:t>
            </a:r>
            <a:r>
              <a:rPr lang="ru-RU" dirty="0" err="1"/>
              <a:t>азатиоприна</a:t>
            </a:r>
            <a:r>
              <a:rPr lang="ru-RU" dirty="0"/>
              <a:t> составляет 60%</a:t>
            </a:r>
          </a:p>
          <a:p>
            <a:r>
              <a:rPr lang="ru-RU" dirty="0"/>
              <a:t>Пик концентрации через 2 ч.</a:t>
            </a:r>
          </a:p>
          <a:p>
            <a:r>
              <a:rPr lang="ru-RU" dirty="0"/>
              <a:t>В ткани печени, кишечника, содержатся высокие концентрации, а в почках, легких, селезенке, мышцах концентрация равна плазменной. </a:t>
            </a:r>
          </a:p>
          <a:p>
            <a:r>
              <a:rPr lang="ru-RU" dirty="0"/>
              <a:t>Препарат быстро </a:t>
            </a:r>
            <a:r>
              <a:rPr lang="ru-RU" dirty="0" err="1"/>
              <a:t>метаболизируется</a:t>
            </a:r>
            <a:r>
              <a:rPr lang="ru-RU" dirty="0"/>
              <a:t> и имеет очень вариабельный Т1/2 </a:t>
            </a:r>
          </a:p>
          <a:p>
            <a:pPr>
              <a:buNone/>
            </a:pPr>
            <a:r>
              <a:rPr lang="ru-RU" dirty="0"/>
              <a:t>   (в среднем около 5 ч).</a:t>
            </a:r>
          </a:p>
          <a:p>
            <a:pPr>
              <a:buNone/>
            </a:pPr>
            <a:r>
              <a:rPr lang="ru-RU" dirty="0"/>
              <a:t>   Снижение метаболической функции печени приводит к снижению эффективности препарата, так как уменьшается образование метаболитов,</a:t>
            </a:r>
          </a:p>
          <a:p>
            <a:pPr>
              <a:buNone/>
            </a:pPr>
            <a:r>
              <a:rPr lang="ru-RU" dirty="0"/>
              <a:t>    в частности 6-меркаптопурина.</a:t>
            </a:r>
          </a:p>
          <a:p>
            <a:pPr>
              <a:buNone/>
            </a:pPr>
            <a:r>
              <a:rPr lang="ru-RU" dirty="0"/>
              <a:t>    Применяется препарат в клинике при </a:t>
            </a:r>
            <a:r>
              <a:rPr lang="ru-RU" dirty="0" err="1"/>
              <a:t>трасплантации</a:t>
            </a:r>
            <a:r>
              <a:rPr lang="ru-RU" dirty="0"/>
              <a:t> органов и тканей</a:t>
            </a:r>
          </a:p>
          <a:p>
            <a:pPr>
              <a:buNone/>
            </a:pPr>
            <a:r>
              <a:rPr lang="ru-RU" dirty="0"/>
              <a:t>    при всех формах ревматических и аутоиммунных заболеваний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err="1"/>
              <a:t>Фармакокинетика</a:t>
            </a:r>
            <a:endParaRPr lang="ru-RU" b="1" i="1" dirty="0"/>
          </a:p>
          <a:p>
            <a:r>
              <a:rPr lang="ru-RU" dirty="0"/>
              <a:t>При </a:t>
            </a:r>
            <a:r>
              <a:rPr lang="ru-RU" dirty="0" err="1"/>
              <a:t>трасплантации</a:t>
            </a:r>
            <a:r>
              <a:rPr lang="ru-RU" dirty="0"/>
              <a:t> почки </a:t>
            </a:r>
            <a:r>
              <a:rPr lang="ru-RU" b="1" dirty="0" err="1"/>
              <a:t>азатиоприн</a:t>
            </a:r>
            <a:r>
              <a:rPr lang="ru-RU" dirty="0"/>
              <a:t> является препаратом выбора</a:t>
            </a:r>
          </a:p>
          <a:p>
            <a:pPr>
              <a:buNone/>
            </a:pPr>
            <a:r>
              <a:rPr lang="ru-RU" dirty="0"/>
              <a:t>   - назначают за неделю ежедневно 4 мг/кг/</a:t>
            </a:r>
            <a:r>
              <a:rPr lang="ru-RU" dirty="0" err="1"/>
              <a:t>сут</a:t>
            </a:r>
            <a:r>
              <a:rPr lang="ru-RU" dirty="0"/>
              <a:t>, а затем в течение 1-2 месяцев </a:t>
            </a:r>
          </a:p>
          <a:p>
            <a:pPr>
              <a:buNone/>
            </a:pPr>
            <a:r>
              <a:rPr lang="ru-RU" dirty="0"/>
              <a:t>    либо в той же дозе или в первые 5 дней по 5 мг/кг </a:t>
            </a:r>
            <a:r>
              <a:rPr lang="ru-RU" dirty="0" err="1"/>
              <a:t>сут</a:t>
            </a:r>
            <a:r>
              <a:rPr lang="ru-RU" dirty="0"/>
              <a:t>, а потом по 2-3 мг/кг/</a:t>
            </a:r>
            <a:r>
              <a:rPr lang="ru-RU" dirty="0" err="1"/>
              <a:t>сут</a:t>
            </a:r>
            <a:endParaRPr lang="ru-RU" dirty="0"/>
          </a:p>
          <a:p>
            <a:pPr>
              <a:buNone/>
            </a:pPr>
            <a:r>
              <a:rPr lang="ru-RU" dirty="0"/>
              <a:t>    в течение 10 дней</a:t>
            </a:r>
          </a:p>
          <a:p>
            <a:pPr>
              <a:buNone/>
            </a:pPr>
            <a:r>
              <a:rPr lang="ru-RU" dirty="0"/>
              <a:t>   </a:t>
            </a:r>
            <a:r>
              <a:rPr lang="ru-RU" b="1" dirty="0" err="1"/>
              <a:t>Преднизолон</a:t>
            </a:r>
            <a:r>
              <a:rPr lang="ru-RU" dirty="0"/>
              <a:t> назначают следующим образом: в 1 неделю после пересадки – </a:t>
            </a:r>
          </a:p>
          <a:p>
            <a:pPr>
              <a:buNone/>
            </a:pPr>
            <a:r>
              <a:rPr lang="ru-RU" dirty="0"/>
              <a:t>    2 мг/кг/</a:t>
            </a:r>
            <a:r>
              <a:rPr lang="ru-RU" dirty="0" err="1"/>
              <a:t>сут</a:t>
            </a:r>
            <a:r>
              <a:rPr lang="ru-RU" dirty="0"/>
              <a:t>, затем до 40 мг/</a:t>
            </a:r>
            <a:r>
              <a:rPr lang="ru-RU" dirty="0" err="1"/>
              <a:t>сут</a:t>
            </a:r>
            <a:r>
              <a:rPr lang="ru-RU" dirty="0"/>
              <a:t> в течение 1 месяца и до 25 мг/</a:t>
            </a:r>
            <a:r>
              <a:rPr lang="ru-RU" dirty="0" err="1"/>
              <a:t>сут</a:t>
            </a:r>
            <a:r>
              <a:rPr lang="ru-RU" dirty="0"/>
              <a:t> в течение</a:t>
            </a:r>
          </a:p>
          <a:p>
            <a:pPr>
              <a:buNone/>
            </a:pPr>
            <a:r>
              <a:rPr lang="ru-RU" dirty="0"/>
              <a:t>    1-2 месяцев</a:t>
            </a:r>
          </a:p>
          <a:p>
            <a:r>
              <a:rPr lang="ru-RU" dirty="0"/>
              <a:t>Ударные дозы (2-кратные дозы </a:t>
            </a:r>
            <a:r>
              <a:rPr lang="ru-RU" dirty="0" err="1"/>
              <a:t>азатиоприна</a:t>
            </a:r>
            <a:r>
              <a:rPr lang="ru-RU" dirty="0"/>
              <a:t> и </a:t>
            </a:r>
            <a:r>
              <a:rPr lang="ru-RU" dirty="0" err="1"/>
              <a:t>преднизолона</a:t>
            </a:r>
            <a:r>
              <a:rPr lang="ru-RU" dirty="0"/>
              <a:t>) используют </a:t>
            </a:r>
          </a:p>
          <a:p>
            <a:pPr>
              <a:buNone/>
            </a:pPr>
            <a:r>
              <a:rPr lang="ru-RU" dirty="0"/>
              <a:t>    при лечении острого отторжения</a:t>
            </a:r>
          </a:p>
          <a:p>
            <a:pPr>
              <a:buNone/>
            </a:pPr>
            <a:r>
              <a:rPr lang="ru-RU" dirty="0"/>
              <a:t>    Для предотвращения хронического отторжения можно применять 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азатиоприн</a:t>
            </a:r>
            <a:r>
              <a:rPr lang="ru-RU" dirty="0"/>
              <a:t> в течение 6-12 месяцев по 2-2,5 мг/кг /</a:t>
            </a:r>
            <a:r>
              <a:rPr lang="ru-RU" dirty="0" err="1"/>
              <a:t>сут</a:t>
            </a:r>
            <a:r>
              <a:rPr lang="ru-RU" dirty="0"/>
              <a:t> в сочетании с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преднизолоном</a:t>
            </a:r>
            <a:r>
              <a:rPr lang="ru-RU" dirty="0"/>
              <a:t> 15-20 мг/</a:t>
            </a:r>
            <a:r>
              <a:rPr lang="ru-RU" dirty="0" err="1"/>
              <a:t>сут</a:t>
            </a:r>
            <a:endParaRPr lang="ru-RU" dirty="0"/>
          </a:p>
          <a:p>
            <a:r>
              <a:rPr lang="ru-RU" dirty="0"/>
              <a:t>При пересадке сердца и печени комбинация </a:t>
            </a:r>
            <a:r>
              <a:rPr lang="ru-RU" dirty="0" err="1"/>
              <a:t>азатиоприна</a:t>
            </a:r>
            <a:r>
              <a:rPr lang="ru-RU" dirty="0"/>
              <a:t> с </a:t>
            </a:r>
            <a:r>
              <a:rPr lang="ru-RU" dirty="0" err="1"/>
              <a:t>преднизолоном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используется вслед за терапией </a:t>
            </a:r>
            <a:r>
              <a:rPr lang="ru-RU" dirty="0" err="1"/>
              <a:t>циклоспорином</a:t>
            </a:r>
            <a:r>
              <a:rPr lang="ru-RU" dirty="0"/>
              <a:t> А.</a:t>
            </a:r>
          </a:p>
          <a:p>
            <a:r>
              <a:rPr lang="ru-RU" dirty="0"/>
              <a:t>Высокая эффективность </a:t>
            </a:r>
            <a:r>
              <a:rPr lang="ru-RU" dirty="0" err="1"/>
              <a:t>азатиоприна</a:t>
            </a:r>
            <a:r>
              <a:rPr lang="ru-RU" dirty="0"/>
              <a:t> доказана при трансплантации обширных участков кожи у детей.</a:t>
            </a:r>
          </a:p>
          <a:p>
            <a:r>
              <a:rPr lang="ru-RU" dirty="0" err="1"/>
              <a:t>Азатиоприн</a:t>
            </a:r>
            <a:r>
              <a:rPr lang="ru-RU" dirty="0"/>
              <a:t> используют также для предотвращения реакции “</a:t>
            </a:r>
            <a:r>
              <a:rPr lang="ru-RU" dirty="0" err="1"/>
              <a:t>трансплантант</a:t>
            </a:r>
            <a:r>
              <a:rPr lang="ru-RU" dirty="0"/>
              <a:t> против хозяина” при пересадке костного мозга и назначают в дозе 1,5 мг/</a:t>
            </a:r>
            <a:r>
              <a:rPr lang="ru-RU" dirty="0" err="1"/>
              <a:t>кг.сут</a:t>
            </a:r>
            <a:r>
              <a:rPr lang="ru-RU" dirty="0"/>
              <a:t> с </a:t>
            </a:r>
            <a:r>
              <a:rPr lang="ru-RU" dirty="0" err="1"/>
              <a:t>преднизолоном</a:t>
            </a:r>
            <a:r>
              <a:rPr lang="ru-RU" dirty="0"/>
              <a:t> 1,0 мг/</a:t>
            </a:r>
            <a:r>
              <a:rPr lang="ru-RU" dirty="0" err="1"/>
              <a:t>кг.сут</a:t>
            </a:r>
            <a:r>
              <a:rPr lang="ru-RU" dirty="0"/>
              <a:t> через 3 месяца лечения </a:t>
            </a:r>
            <a:r>
              <a:rPr lang="ru-RU" dirty="0" err="1"/>
              <a:t>метотрексатом</a:t>
            </a:r>
            <a:r>
              <a:rPr lang="ru-RU" dirty="0"/>
              <a:t>. Применение </a:t>
            </a:r>
            <a:r>
              <a:rPr lang="ru-RU" dirty="0" err="1"/>
              <a:t>азатиоприна</a:t>
            </a:r>
            <a:r>
              <a:rPr lang="ru-RU" dirty="0"/>
              <a:t> эффективно примерно у 90% пациентов в течение от 6 месяцев до 2 лет.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err="1"/>
              <a:t>Фармакокинетика</a:t>
            </a:r>
            <a:endParaRPr lang="ru-RU" b="1" i="1" dirty="0"/>
          </a:p>
          <a:p>
            <a:r>
              <a:rPr lang="ru-RU" dirty="0"/>
              <a:t>При </a:t>
            </a:r>
            <a:r>
              <a:rPr lang="ru-RU" dirty="0" err="1"/>
              <a:t>билиарном</a:t>
            </a:r>
            <a:r>
              <a:rPr lang="ru-RU" dirty="0"/>
              <a:t> циррозе </a:t>
            </a:r>
            <a:r>
              <a:rPr lang="ru-RU" dirty="0" err="1"/>
              <a:t>азатиоприн</a:t>
            </a:r>
            <a:r>
              <a:rPr lang="ru-RU" dirty="0"/>
              <a:t> приводит к уменьшению инфильтрации печени плазматическими клетками и отложению иммуноглобулинов класса М в желчных протоках, снижается сывороточный уровень иммуноглобулинов (особенно </a:t>
            </a:r>
            <a:r>
              <a:rPr lang="ru-RU" dirty="0" err="1"/>
              <a:t>IgM</a:t>
            </a:r>
            <a:r>
              <a:rPr lang="ru-RU" dirty="0"/>
              <a:t>), нормализуется катаболизм комплемента, в сыворотке полностью исчезают </a:t>
            </a:r>
            <a:r>
              <a:rPr lang="ru-RU" dirty="0" err="1"/>
              <a:t>антимитохондриальные</a:t>
            </a:r>
            <a:r>
              <a:rPr lang="ru-RU" dirty="0"/>
              <a:t> антитела к печеночным клеткам. Назначают препарат в дозе 2 мг/</a:t>
            </a:r>
            <a:r>
              <a:rPr lang="ru-RU" dirty="0" err="1"/>
              <a:t>кг.сут</a:t>
            </a:r>
            <a:r>
              <a:rPr lang="ru-RU" dirty="0"/>
              <a:t> вплоть до года от начала лечения. При необходимости проводят поддерживающую терапию дозами 2-2,5 мг/</a:t>
            </a:r>
            <a:r>
              <a:rPr lang="ru-RU" dirty="0" err="1"/>
              <a:t>кг.сут</a:t>
            </a:r>
            <a:r>
              <a:rPr lang="ru-RU" dirty="0"/>
              <a:t>. При вирусном хроническом активном гепатите иммунные нарушения подавляются примерно теми же дозами </a:t>
            </a:r>
            <a:r>
              <a:rPr lang="ru-RU" dirty="0" err="1"/>
              <a:t>азатиоприна</a:t>
            </a:r>
            <a:r>
              <a:rPr lang="ru-RU" dirty="0"/>
              <a:t> в сочетании с низкими дозами </a:t>
            </a:r>
            <a:r>
              <a:rPr lang="ru-RU" dirty="0" err="1"/>
              <a:t>преднизолона</a:t>
            </a:r>
            <a:r>
              <a:rPr lang="ru-RU" dirty="0"/>
              <a:t> (10-20 мг/</a:t>
            </a:r>
            <a:r>
              <a:rPr lang="ru-RU" dirty="0" err="1"/>
              <a:t>сут</a:t>
            </a:r>
            <a:r>
              <a:rPr lang="ru-RU" dirty="0"/>
              <a:t>).</a:t>
            </a:r>
          </a:p>
          <a:p>
            <a:r>
              <a:rPr lang="ru-RU" dirty="0"/>
              <a:t>При некоторых формах </a:t>
            </a:r>
            <a:r>
              <a:rPr lang="ru-RU" dirty="0" err="1"/>
              <a:t>ревматоидного</a:t>
            </a:r>
            <a:r>
              <a:rPr lang="ru-RU" dirty="0"/>
              <a:t> артрита показана высокая эффективность </a:t>
            </a:r>
            <a:r>
              <a:rPr lang="ru-RU" dirty="0" err="1"/>
              <a:t>азатиоприна</a:t>
            </a:r>
            <a:r>
              <a:rPr lang="ru-RU" dirty="0"/>
              <a:t> в дозе 2,5 мг/</a:t>
            </a:r>
            <a:r>
              <a:rPr lang="ru-RU" dirty="0" err="1"/>
              <a:t>кг.сут</a:t>
            </a:r>
            <a:r>
              <a:rPr lang="ru-RU" dirty="0"/>
              <a:t> в комбинации с нестероидными </a:t>
            </a:r>
            <a:r>
              <a:rPr lang="ru-RU" dirty="0" err="1"/>
              <a:t>противовспалительными</a:t>
            </a:r>
            <a:r>
              <a:rPr lang="ru-RU" dirty="0"/>
              <a:t> средствами с последующим переходом на поддерживающую терапию препаратом (1,5 мг/кг), которую проводят до 1 года. При острой системной красной волчанке, характеризующейся повышенным синтезом </a:t>
            </a:r>
            <a:r>
              <a:rPr lang="ru-RU" dirty="0" err="1"/>
              <a:t>аутоантител</a:t>
            </a:r>
            <a:r>
              <a:rPr lang="ru-RU" dirty="0"/>
              <a:t> (</a:t>
            </a:r>
            <a:r>
              <a:rPr lang="ru-RU" dirty="0" err="1"/>
              <a:t>IgG</a:t>
            </a:r>
            <a:r>
              <a:rPr lang="ru-RU" dirty="0"/>
              <a:t> и </a:t>
            </a:r>
            <a:r>
              <a:rPr lang="ru-RU" dirty="0" err="1"/>
              <a:t>IgM</a:t>
            </a:r>
            <a:r>
              <a:rPr lang="ru-RU" dirty="0"/>
              <a:t>), специфичных для Fc-фрагмента </a:t>
            </a:r>
            <a:r>
              <a:rPr lang="ru-RU" dirty="0" err="1"/>
              <a:t>IgG</a:t>
            </a:r>
            <a:r>
              <a:rPr lang="ru-RU" dirty="0"/>
              <a:t> </a:t>
            </a:r>
            <a:r>
              <a:rPr lang="ru-RU" dirty="0" err="1"/>
              <a:t>азатиоприн</a:t>
            </a:r>
            <a:r>
              <a:rPr lang="ru-RU" dirty="0"/>
              <a:t> используют по 1,5-2 мг/</a:t>
            </a:r>
            <a:r>
              <a:rPr lang="ru-RU" dirty="0" err="1"/>
              <a:t>кг.сут</a:t>
            </a:r>
            <a:r>
              <a:rPr lang="ru-RU" dirty="0"/>
              <a:t> с 60 мг/</a:t>
            </a:r>
            <a:r>
              <a:rPr lang="ru-RU" dirty="0" err="1"/>
              <a:t>сут</a:t>
            </a:r>
            <a:r>
              <a:rPr lang="ru-RU" dirty="0"/>
              <a:t> </a:t>
            </a:r>
            <a:r>
              <a:rPr lang="ru-RU" dirty="0" err="1"/>
              <a:t>преднизолона</a:t>
            </a:r>
            <a:r>
              <a:rPr lang="ru-RU" dirty="0"/>
              <a:t>, а в случае ремиссии в тех же дозах вместе с 20 мг в день </a:t>
            </a:r>
            <a:r>
              <a:rPr lang="ru-RU" dirty="0" err="1"/>
              <a:t>преднизолона</a:t>
            </a:r>
            <a:r>
              <a:rPr lang="ru-RU" dirty="0"/>
              <a:t>. Имеется положительный опыт применения </a:t>
            </a:r>
            <a:r>
              <a:rPr lang="ru-RU" dirty="0" err="1"/>
              <a:t>азатиоприна</a:t>
            </a:r>
            <a:r>
              <a:rPr lang="ru-RU" dirty="0"/>
              <a:t> при системных </a:t>
            </a:r>
            <a:r>
              <a:rPr lang="ru-RU" dirty="0" err="1"/>
              <a:t>васкулитах</a:t>
            </a:r>
            <a:r>
              <a:rPr lang="ru-RU" dirty="0"/>
              <a:t>, в том числе и при </a:t>
            </a:r>
            <a:r>
              <a:rPr lang="ru-RU" dirty="0" err="1"/>
              <a:t>грануломатозе</a:t>
            </a:r>
            <a:r>
              <a:rPr lang="ru-RU" dirty="0"/>
              <a:t> </a:t>
            </a:r>
            <a:r>
              <a:rPr lang="ru-RU" dirty="0" err="1"/>
              <a:t>Вегенера</a:t>
            </a:r>
            <a:r>
              <a:rPr lang="ru-RU" dirty="0"/>
              <a:t>.</a:t>
            </a:r>
          </a:p>
          <a:p>
            <a:r>
              <a:rPr lang="ru-RU" dirty="0"/>
              <a:t>Хорошая эффективность </a:t>
            </a:r>
            <a:r>
              <a:rPr lang="ru-RU" dirty="0" err="1"/>
              <a:t>азатиоприна</a:t>
            </a:r>
            <a:r>
              <a:rPr lang="ru-RU" dirty="0"/>
              <a:t> показана при </a:t>
            </a:r>
            <a:r>
              <a:rPr lang="ru-RU" dirty="0" err="1"/>
              <a:t>остротекущем</a:t>
            </a:r>
            <a:r>
              <a:rPr lang="ru-RU" dirty="0"/>
              <a:t> рассеянном склерозе и миастении, а также при тяжелом псориазе.</a:t>
            </a:r>
          </a:p>
          <a:p>
            <a:r>
              <a:rPr lang="ru-RU" dirty="0"/>
              <a:t>Применятся препарат внутрь, поэтому выпускается в </a:t>
            </a:r>
            <a:r>
              <a:rPr lang="ru-RU" dirty="0" err="1"/>
              <a:t>таблетированной</a:t>
            </a:r>
            <a:r>
              <a:rPr lang="ru-RU" dirty="0"/>
              <a:t> лекарственной форме.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err="1"/>
              <a:t>Фармакокинетика</a:t>
            </a:r>
            <a:r>
              <a:rPr lang="ru-RU" b="1" i="1" dirty="0"/>
              <a:t> </a:t>
            </a:r>
          </a:p>
          <a:p>
            <a:pPr algn="ctr">
              <a:buNone/>
            </a:pPr>
            <a:r>
              <a:rPr lang="ru-RU" dirty="0"/>
              <a:t>Побочные реакции при применении </a:t>
            </a:r>
            <a:r>
              <a:rPr lang="ru-RU" b="1" i="1" dirty="0" err="1"/>
              <a:t>азатиоприна</a:t>
            </a:r>
            <a:r>
              <a:rPr lang="ru-RU" dirty="0"/>
              <a:t> типичны </a:t>
            </a:r>
          </a:p>
          <a:p>
            <a:pPr algn="ctr">
              <a:buNone/>
            </a:pPr>
            <a:r>
              <a:rPr lang="ru-RU" dirty="0"/>
              <a:t>для большинства цитостатических препаратов </a:t>
            </a:r>
          </a:p>
          <a:p>
            <a:r>
              <a:rPr lang="ru-RU" dirty="0"/>
              <a:t>В больших дозах препарат угнетает </a:t>
            </a:r>
            <a:r>
              <a:rPr lang="ru-RU" dirty="0" err="1"/>
              <a:t>гемопоэз</a:t>
            </a:r>
            <a:r>
              <a:rPr lang="ru-RU" dirty="0"/>
              <a:t>, особенно миелоциты. В крови наблюдается лейкопения, тромбоцитопения и анемия. </a:t>
            </a:r>
          </a:p>
          <a:p>
            <a:r>
              <a:rPr lang="ru-RU" dirty="0"/>
              <a:t>Лечение </a:t>
            </a:r>
            <a:r>
              <a:rPr lang="ru-RU" dirty="0" err="1"/>
              <a:t>азатиоприном</a:t>
            </a:r>
            <a:r>
              <a:rPr lang="ru-RU" dirty="0"/>
              <a:t> должно проводиться под тщательным контролем картины крови. При уменьшении количества лейкоцитов до 4000 в 1 мкл крови дозу уменьшают, а при 3000 в 1 мкл препарат отменяют и назначают заместительную терапию и стимуляторы </a:t>
            </a:r>
            <a:r>
              <a:rPr lang="ru-RU" dirty="0" err="1"/>
              <a:t>лейкопоэза</a:t>
            </a:r>
            <a:r>
              <a:rPr lang="ru-RU" dirty="0"/>
              <a:t>. </a:t>
            </a:r>
          </a:p>
          <a:p>
            <a:r>
              <a:rPr lang="ru-RU" dirty="0"/>
              <a:t>Кроме того, препарат вызывает тошноту, рвоту, понос, потерю аппетита</a:t>
            </a:r>
          </a:p>
          <a:p>
            <a:r>
              <a:rPr lang="ru-RU" dirty="0"/>
              <a:t>За счет угнетения иммунитета и лейкопении при лечении </a:t>
            </a:r>
            <a:r>
              <a:rPr lang="ru-RU" dirty="0" err="1"/>
              <a:t>азатиоприном</a:t>
            </a:r>
            <a:r>
              <a:rPr lang="ru-RU" dirty="0"/>
              <a:t> снижается сопротивляемость к бактериальным и вирусным инфекциям.</a:t>
            </a:r>
          </a:p>
          <a:p>
            <a:r>
              <a:rPr lang="ru-RU" dirty="0"/>
              <a:t>При длительном применении может развиться токсический гепатит. Наибольшая токсичность наблюдается при длительном    применении </a:t>
            </a:r>
            <a:r>
              <a:rPr lang="ru-RU" dirty="0" err="1"/>
              <a:t>азатиоприна</a:t>
            </a:r>
            <a:r>
              <a:rPr lang="ru-RU" dirty="0"/>
              <a:t> в средних дозах при “агрессивной” </a:t>
            </a:r>
            <a:r>
              <a:rPr lang="ru-RU" dirty="0" err="1"/>
              <a:t>иммуносупрессии</a:t>
            </a:r>
            <a:r>
              <a:rPr lang="ru-RU" dirty="0"/>
              <a:t> в сочетании с большими дозами кортикостероидов.</a:t>
            </a:r>
          </a:p>
          <a:p>
            <a:r>
              <a:rPr lang="ru-RU" dirty="0"/>
              <a:t>Препарат противопоказан при выраженном угнетении </a:t>
            </a:r>
            <a:r>
              <a:rPr lang="ru-RU" dirty="0" err="1"/>
              <a:t>гемопоэза</a:t>
            </a:r>
            <a:r>
              <a:rPr lang="ru-RU" dirty="0"/>
              <a:t> и лейкопении, тяжелых заболеваниях печени.</a:t>
            </a:r>
          </a:p>
          <a:p>
            <a:r>
              <a:rPr lang="ru-RU" dirty="0"/>
              <a:t>Препарат взаимодействует с </a:t>
            </a:r>
            <a:r>
              <a:rPr lang="ru-RU" dirty="0" err="1"/>
              <a:t>аллопуринолом</a:t>
            </a:r>
            <a:r>
              <a:rPr lang="ru-RU" dirty="0"/>
              <a:t>: последний уменьшает </a:t>
            </a:r>
            <a:r>
              <a:rPr lang="ru-RU" dirty="0" err="1"/>
              <a:t>пресистемный</a:t>
            </a:r>
            <a:r>
              <a:rPr lang="ru-RU" dirty="0"/>
              <a:t> метаболизм.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/>
              <a:t>6-меркаптопурин</a:t>
            </a:r>
          </a:p>
          <a:p>
            <a:r>
              <a:rPr lang="ru-RU" dirty="0"/>
              <a:t>Применение </a:t>
            </a:r>
            <a:r>
              <a:rPr lang="ru-RU" dirty="0" err="1"/>
              <a:t>меркаптопурина</a:t>
            </a:r>
            <a:r>
              <a:rPr lang="ru-RU" dirty="0"/>
              <a:t> (</a:t>
            </a:r>
            <a:r>
              <a:rPr lang="ru-RU" dirty="0" err="1"/>
              <a:t>леупурин</a:t>
            </a:r>
            <a:r>
              <a:rPr lang="ru-RU" dirty="0"/>
              <a:t>, </a:t>
            </a:r>
            <a:r>
              <a:rPr lang="ru-RU" dirty="0" err="1"/>
              <a:t>меркалейкин</a:t>
            </a:r>
            <a:r>
              <a:rPr lang="ru-RU" dirty="0"/>
              <a:t>, </a:t>
            </a:r>
            <a:r>
              <a:rPr lang="ru-RU" dirty="0" err="1"/>
              <a:t>микаптин</a:t>
            </a:r>
            <a:r>
              <a:rPr lang="ru-RU" dirty="0"/>
              <a:t>) резко снизилось после введения в клиническую практику </a:t>
            </a:r>
            <a:r>
              <a:rPr lang="ru-RU" dirty="0" err="1"/>
              <a:t>азатиоприна</a:t>
            </a:r>
            <a:endParaRPr lang="ru-RU" dirty="0"/>
          </a:p>
          <a:p>
            <a:r>
              <a:rPr lang="ru-RU" dirty="0"/>
              <a:t>Первичная фармакологическая реакция </a:t>
            </a:r>
            <a:r>
              <a:rPr lang="ru-RU" dirty="0" err="1"/>
              <a:t>меркаптопурина</a:t>
            </a:r>
            <a:r>
              <a:rPr lang="ru-RU" dirty="0"/>
              <a:t> почти идентична </a:t>
            </a:r>
            <a:r>
              <a:rPr lang="ru-RU" dirty="0" err="1"/>
              <a:t>азатиоприну</a:t>
            </a:r>
            <a:r>
              <a:rPr lang="ru-RU" dirty="0"/>
              <a:t>. Существуют две теории, объясняющие механизм его действия.</a:t>
            </a:r>
          </a:p>
          <a:p>
            <a:r>
              <a:rPr lang="ru-RU" dirty="0"/>
              <a:t>Согласно первой, 6-меркаптопурин </a:t>
            </a:r>
            <a:r>
              <a:rPr lang="ru-RU" dirty="0" err="1"/>
              <a:t>метаболизируется</a:t>
            </a:r>
            <a:r>
              <a:rPr lang="ru-RU" dirty="0"/>
              <a:t> в 6-тиоинозин-5-фосфат, который блокирует превращение инозин-5-фосфата ваденозин-5-фосфат. Вследствие этого обрывается цепочка реакций образования пуринов, необходимых для построения нуклеиновых кислот. Согласно второй, к 6-меркаптопурину в цитоплазме присоединяется </a:t>
            </a:r>
            <a:r>
              <a:rPr lang="ru-RU" dirty="0" err="1"/>
              <a:t>рибоназа</a:t>
            </a:r>
            <a:r>
              <a:rPr lang="ru-RU" dirty="0"/>
              <a:t> и таким образом образуется в больших концентрациях нуклеозид-6-меркаптопуринрибозид. Клетка распознает 6-меркаптопуринрибозид как избыток </a:t>
            </a:r>
            <a:r>
              <a:rPr lang="ru-RU" dirty="0" err="1"/>
              <a:t>аденозина</a:t>
            </a:r>
            <a:r>
              <a:rPr lang="ru-RU" dirty="0"/>
              <a:t>, сходного с ним по химическому строению. По принципу обратной связи в клетке полностью прекращается эндогенный синтез </a:t>
            </a:r>
            <a:r>
              <a:rPr lang="ru-RU" dirty="0" err="1"/>
              <a:t>аденина</a:t>
            </a:r>
            <a:r>
              <a:rPr lang="ru-RU" dirty="0"/>
              <a:t> и </a:t>
            </a:r>
            <a:r>
              <a:rPr lang="ru-RU" dirty="0" err="1"/>
              <a:t>аденозина</a:t>
            </a:r>
            <a:r>
              <a:rPr lang="ru-RU" dirty="0"/>
              <a:t>, т.е. их антиметаболит постоянно образуется в цитоплазме из поступающего 6-меркаптопурина. Однако 6-меркаптопуринрибозид не может выполнять функции </a:t>
            </a:r>
            <a:r>
              <a:rPr lang="ru-RU" dirty="0" err="1"/>
              <a:t>аденозина</a:t>
            </a:r>
            <a:r>
              <a:rPr lang="ru-RU" dirty="0"/>
              <a:t>. В итоге нарушается синтез ДНК и РНК.</a:t>
            </a:r>
          </a:p>
          <a:p>
            <a:r>
              <a:rPr lang="ru-RU" dirty="0"/>
              <a:t>Препарат эффективен как </a:t>
            </a:r>
            <a:r>
              <a:rPr lang="ru-RU" dirty="0" err="1"/>
              <a:t>иммуносупрессор</a:t>
            </a:r>
            <a:r>
              <a:rPr lang="ru-RU" dirty="0"/>
              <a:t> при введении на 1-2-й день после иммунизации. Однако вторичный иммунный ответ </a:t>
            </a:r>
            <a:r>
              <a:rPr lang="ru-RU" dirty="0" err="1"/>
              <a:t>азатиоприном</a:t>
            </a:r>
            <a:r>
              <a:rPr lang="ru-RU" dirty="0"/>
              <a:t> не подавляется, т.е. В-клетки памяти к его действию </a:t>
            </a:r>
            <a:r>
              <a:rPr lang="ru-RU" dirty="0" err="1"/>
              <a:t>резистентны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10287000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600" b="1" i="1" dirty="0"/>
              <a:t>Виды иммунотерапии</a:t>
            </a:r>
            <a:r>
              <a:rPr lang="ru-RU" sz="2600" i="1" dirty="0"/>
              <a:t>:</a:t>
            </a:r>
            <a:endParaRPr lang="ru-RU" sz="2600" dirty="0"/>
          </a:p>
          <a:p>
            <a:r>
              <a:rPr lang="ru-RU" sz="2600" b="1" i="1" dirty="0"/>
              <a:t>Заместительная</a:t>
            </a:r>
            <a:r>
              <a:rPr lang="ru-RU" sz="2600" i="1" dirty="0"/>
              <a:t> </a:t>
            </a:r>
            <a:r>
              <a:rPr lang="ru-RU" sz="2600" dirty="0"/>
              <a:t>-  </a:t>
            </a:r>
          </a:p>
          <a:p>
            <a:pPr>
              <a:buNone/>
            </a:pPr>
            <a:r>
              <a:rPr lang="ru-RU" sz="2600" dirty="0"/>
              <a:t>   при инфекционных патологиях, представлена сыворотками и вакцинами</a:t>
            </a:r>
          </a:p>
          <a:p>
            <a:r>
              <a:rPr lang="ru-RU" sz="2600" b="1" i="1" dirty="0"/>
              <a:t>Стимулирующая</a:t>
            </a:r>
            <a:r>
              <a:rPr lang="ru-RU" sz="2600" dirty="0"/>
              <a:t> – </a:t>
            </a:r>
          </a:p>
          <a:p>
            <a:pPr>
              <a:buNone/>
            </a:pPr>
            <a:r>
              <a:rPr lang="ru-RU" sz="2600" dirty="0"/>
              <a:t>    для лечения первичных и вторичных </a:t>
            </a:r>
            <a:r>
              <a:rPr lang="ru-RU" sz="2600" dirty="0" err="1"/>
              <a:t>иммунодефицитных</a:t>
            </a:r>
            <a:r>
              <a:rPr lang="ru-RU" sz="2600" dirty="0"/>
              <a:t> состояний</a:t>
            </a:r>
          </a:p>
          <a:p>
            <a:r>
              <a:rPr lang="ru-RU" sz="2600" b="1" i="1" dirty="0"/>
              <a:t>Угнетающая (депрессивная</a:t>
            </a:r>
            <a:r>
              <a:rPr lang="ru-RU" sz="2600" i="1" dirty="0"/>
              <a:t>) </a:t>
            </a:r>
            <a:r>
              <a:rPr lang="ru-RU" sz="2600" dirty="0"/>
              <a:t>– </a:t>
            </a:r>
          </a:p>
          <a:p>
            <a:pPr>
              <a:buNone/>
            </a:pPr>
            <a:r>
              <a:rPr lang="ru-RU" sz="2600" dirty="0"/>
              <a:t>   при трансплантации органов и тканей для снижения реакции отторжения</a:t>
            </a:r>
          </a:p>
          <a:p>
            <a:r>
              <a:rPr lang="ru-RU" sz="2600" b="1" i="1" dirty="0"/>
              <a:t>Комбинированная</a:t>
            </a:r>
            <a:r>
              <a:rPr lang="ru-RU" sz="2600" i="1" dirty="0"/>
              <a:t> -</a:t>
            </a:r>
          </a:p>
          <a:p>
            <a:pPr>
              <a:buNone/>
            </a:pPr>
            <a:r>
              <a:rPr lang="ru-RU" sz="2600" dirty="0"/>
              <a:t>   применяется </a:t>
            </a:r>
            <a:r>
              <a:rPr lang="ru-RU" sz="2600" dirty="0" err="1"/>
              <a:t>иммуностимуляция</a:t>
            </a:r>
            <a:r>
              <a:rPr lang="ru-RU" sz="2600" dirty="0"/>
              <a:t> или иммунодепрессия </a:t>
            </a:r>
          </a:p>
          <a:p>
            <a:pPr>
              <a:buNone/>
            </a:pPr>
            <a:r>
              <a:rPr lang="ru-RU" sz="2600" dirty="0"/>
              <a:t>   </a:t>
            </a:r>
            <a:r>
              <a:rPr lang="ru-RU" sz="2000" dirty="0"/>
              <a:t>(например, лечение онкологических заболеваний)  </a:t>
            </a:r>
            <a:r>
              <a:rPr lang="ru-RU" sz="2600" dirty="0"/>
              <a:t>в зависимости от стадии заболевания</a:t>
            </a:r>
          </a:p>
          <a:p>
            <a:r>
              <a:rPr lang="ru-RU" sz="2600" b="1" dirty="0" err="1"/>
              <a:t>Иммуноадаптация</a:t>
            </a:r>
            <a:r>
              <a:rPr lang="ru-RU" sz="2600" b="1" dirty="0"/>
              <a:t> </a:t>
            </a:r>
            <a:r>
              <a:rPr lang="ru-RU" sz="2600" dirty="0"/>
              <a:t>– комплекс мероприятий, направленный на оптимизацию иммунных реакций у практически здоровых людей, но с высоким риском развития хронических заболеваний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/>
              <a:t>6-меркаптопурин</a:t>
            </a:r>
            <a:r>
              <a:rPr lang="ru-RU" dirty="0"/>
              <a:t>. </a:t>
            </a:r>
          </a:p>
          <a:p>
            <a:r>
              <a:rPr lang="ru-RU" dirty="0"/>
              <a:t>Применяют </a:t>
            </a:r>
            <a:r>
              <a:rPr lang="ru-RU" dirty="0" err="1"/>
              <a:t>меркаптопурин</a:t>
            </a:r>
            <a:r>
              <a:rPr lang="ru-RU" dirty="0"/>
              <a:t> только при лечении аутоиммунных заболеваний: гемолитической анемии, </a:t>
            </a:r>
            <a:r>
              <a:rPr lang="ru-RU" dirty="0" err="1"/>
              <a:t>ревматоидного</a:t>
            </a:r>
            <a:r>
              <a:rPr lang="ru-RU" dirty="0"/>
              <a:t> артрита, хронического гепатита, </a:t>
            </a:r>
            <a:r>
              <a:rPr lang="ru-RU" dirty="0" err="1"/>
              <a:t>идиопатической</a:t>
            </a:r>
            <a:r>
              <a:rPr lang="ru-RU" dirty="0"/>
              <a:t> тромбоцитопенической пурпуры, волчаночного нефрита. Используют также </a:t>
            </a:r>
            <a:r>
              <a:rPr lang="ru-RU" dirty="0" err="1"/>
              <a:t>меркаптопурин</a:t>
            </a:r>
            <a:r>
              <a:rPr lang="ru-RU" dirty="0"/>
              <a:t> для лечения псориаза. В принципе, препарат может предупреждать отторжение донорских </a:t>
            </a:r>
            <a:r>
              <a:rPr lang="ru-RU" dirty="0" err="1"/>
              <a:t>трансплантантов</a:t>
            </a:r>
            <a:r>
              <a:rPr lang="ru-RU" dirty="0"/>
              <a:t>, однако соединение слишком быстро выводится из организма и поэтому не может обеспечить устойчивый эффект. </a:t>
            </a:r>
          </a:p>
          <a:p>
            <a:r>
              <a:rPr lang="ru-RU" dirty="0"/>
              <a:t>В трансплантологии его применяют только при пересадке кожи.</a:t>
            </a:r>
          </a:p>
          <a:p>
            <a:r>
              <a:rPr lang="ru-RU" dirty="0"/>
              <a:t>Как иммунодепрессант </a:t>
            </a:r>
            <a:r>
              <a:rPr lang="ru-RU" dirty="0" err="1"/>
              <a:t>меркаптопурин</a:t>
            </a:r>
            <a:r>
              <a:rPr lang="ru-RU" dirty="0"/>
              <a:t> применяется в дозах 2,5 мг/кг в день (50-150 мг в день), при псориазе — взрослым по 0,05 г 2-3 раза в день 1-дневными циклами с интервалом в 3 дня. Всего проводят 3-4 цикла.</a:t>
            </a:r>
          </a:p>
          <a:p>
            <a:r>
              <a:rPr lang="ru-RU" dirty="0"/>
              <a:t>Побочные реакции препарата сходны с таковыми у </a:t>
            </a:r>
            <a:r>
              <a:rPr lang="ru-RU" dirty="0" err="1"/>
              <a:t>азатиоприна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   При применении </a:t>
            </a:r>
            <a:r>
              <a:rPr lang="ru-RU" dirty="0" err="1"/>
              <a:t>меркаптопурина</a:t>
            </a:r>
            <a:r>
              <a:rPr lang="ru-RU" dirty="0"/>
              <a:t> могут наблюдаться общая слабость, поражение слизистой оболочки полости рта, </a:t>
            </a:r>
            <a:r>
              <a:rPr lang="ru-RU" dirty="0" err="1"/>
              <a:t>диспептические</a:t>
            </a:r>
            <a:r>
              <a:rPr lang="ru-RU" dirty="0"/>
              <a:t> явления с рвотой и поносом, могут развиться лейкопения и тромбопения.</a:t>
            </a:r>
          </a:p>
          <a:p>
            <a:r>
              <a:rPr lang="ru-RU" dirty="0"/>
              <a:t>C осторожностью следует применять препарат при резкой </a:t>
            </a:r>
            <a:r>
              <a:rPr lang="ru-RU" dirty="0" err="1"/>
              <a:t>лимфопении</a:t>
            </a:r>
            <a:r>
              <a:rPr lang="ru-RU" dirty="0"/>
              <a:t>, тяжелых заболеваниях печени и почек.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b="1" i="1" dirty="0" err="1"/>
              <a:t>Винбластин</a:t>
            </a:r>
            <a:r>
              <a:rPr lang="ru-RU" dirty="0"/>
              <a:t> интересен тем, что в отличие от вышеперечисленных </a:t>
            </a:r>
            <a:r>
              <a:rPr lang="ru-RU" dirty="0" err="1"/>
              <a:t>акилирующих</a:t>
            </a:r>
            <a:r>
              <a:rPr lang="ru-RU" dirty="0"/>
              <a:t> веществ и антиметаболитов по механизму действия является метафазным “ядом”, т.к. </a:t>
            </a:r>
            <a:r>
              <a:rPr lang="ru-RU" dirty="0" err="1"/>
              <a:t>электронномикроскопически</a:t>
            </a:r>
            <a:r>
              <a:rPr lang="ru-RU" dirty="0"/>
              <a:t> показано, что сконденсированные и расположенные по экватору клетки хромосомы не могут расходиться к полюсам. Причина этого явления — отсутствие микротрубочек веретена давления. </a:t>
            </a:r>
            <a:r>
              <a:rPr lang="ru-RU" dirty="0" err="1"/>
              <a:t>Винбластин</a:t>
            </a:r>
            <a:r>
              <a:rPr lang="ru-RU" dirty="0"/>
              <a:t>, попав в цитоплазму </a:t>
            </a:r>
            <a:r>
              <a:rPr lang="ru-RU" dirty="0" err="1"/>
              <a:t>иммунокомпететной</a:t>
            </a:r>
            <a:r>
              <a:rPr lang="ru-RU" dirty="0"/>
              <a:t> клетки, нарушает сборку веретена деления. В норме растворимая фракция белка </a:t>
            </a:r>
            <a:r>
              <a:rPr lang="ru-RU" dirty="0" err="1"/>
              <a:t>тубулина</a:t>
            </a:r>
            <a:r>
              <a:rPr lang="ru-RU" dirty="0"/>
              <a:t> цитоплазмы переходит в </a:t>
            </a:r>
            <a:r>
              <a:rPr lang="ru-RU" dirty="0" err="1"/>
              <a:t>димеры</a:t>
            </a:r>
            <a:r>
              <a:rPr lang="ru-RU" dirty="0"/>
              <a:t>, которые путем </a:t>
            </a:r>
            <a:r>
              <a:rPr lang="ru-RU" dirty="0" err="1"/>
              <a:t>самосборки</a:t>
            </a:r>
            <a:r>
              <a:rPr lang="ru-RU" dirty="0"/>
              <a:t> образуют стенки микротрубочек веретена деления. </a:t>
            </a:r>
            <a:r>
              <a:rPr lang="ru-RU" dirty="0" err="1"/>
              <a:t>Винбластин</a:t>
            </a:r>
            <a:r>
              <a:rPr lang="ru-RU" dirty="0"/>
              <a:t> вызывает агрегацию </a:t>
            </a:r>
            <a:r>
              <a:rPr lang="ru-RU" dirty="0" err="1"/>
              <a:t>тубулина</a:t>
            </a:r>
            <a:r>
              <a:rPr lang="ru-RU" dirty="0"/>
              <a:t> в </a:t>
            </a:r>
            <a:r>
              <a:rPr lang="ru-RU" dirty="0" err="1"/>
              <a:t>кристаллоподобные</a:t>
            </a:r>
            <a:r>
              <a:rPr lang="ru-RU" dirty="0"/>
              <a:t> структуры, вследствие чего этот белок не может </a:t>
            </a:r>
            <a:r>
              <a:rPr lang="ru-RU" dirty="0" err="1"/>
              <a:t>полимеризоваться</a:t>
            </a:r>
            <a:r>
              <a:rPr lang="ru-RU" dirty="0"/>
              <a:t> и образовывать субъединицы для сборки микротрубочек. Имеется другая точка зрения, где </a:t>
            </a:r>
            <a:r>
              <a:rPr lang="ru-RU" dirty="0" err="1"/>
              <a:t>винбластин</a:t>
            </a:r>
            <a:r>
              <a:rPr lang="ru-RU" dirty="0"/>
              <a:t> выбирают как </a:t>
            </a:r>
            <a:r>
              <a:rPr lang="ru-RU" dirty="0" err="1"/>
              <a:t>алкилирующий</a:t>
            </a:r>
            <a:r>
              <a:rPr lang="ru-RU" dirty="0"/>
              <a:t> агент. Он встраивается в ДНК, нарушая те участки ее структуры, которые ответственны за образование и РНК, кодирующей цитоплазматический синтез на рибосомах </a:t>
            </a:r>
            <a:r>
              <a:rPr lang="ru-RU" dirty="0" err="1"/>
              <a:t>тубулина</a:t>
            </a:r>
            <a:r>
              <a:rPr lang="ru-RU" dirty="0"/>
              <a:t>. В измененных участках ДНК тормозится активность ДНК-зависимой </a:t>
            </a:r>
            <a:r>
              <a:rPr lang="ru-RU" dirty="0" err="1"/>
              <a:t>РНК-полимеразы</a:t>
            </a:r>
            <a:r>
              <a:rPr lang="ru-RU" dirty="0"/>
              <a:t> и происходит блок транскрипции. В результате в цитоплазме будет отсутствовать </a:t>
            </a:r>
            <a:r>
              <a:rPr lang="ru-RU" dirty="0" err="1"/>
              <a:t>тубулин</a:t>
            </a:r>
            <a:r>
              <a:rPr lang="ru-RU" dirty="0"/>
              <a:t>, необходимый для построения микротрубочек. Согласно обоим механизмам, митоз клетки прекращается на стадии метафазы.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/>
              <a:t>   </a:t>
            </a:r>
            <a:r>
              <a:rPr lang="ru-RU" sz="3600" b="1" i="1" dirty="0" err="1"/>
              <a:t>Винбластин</a:t>
            </a:r>
            <a:r>
              <a:rPr lang="ru-RU" sz="3600" dirty="0"/>
              <a:t> </a:t>
            </a:r>
          </a:p>
          <a:p>
            <a:r>
              <a:rPr lang="ru-RU" sz="3600" dirty="0"/>
              <a:t>Как иммунодепрессант применяется в клинике при лечении </a:t>
            </a:r>
            <a:r>
              <a:rPr lang="ru-RU" sz="3600" dirty="0" err="1"/>
              <a:t>идиопатической</a:t>
            </a:r>
            <a:r>
              <a:rPr lang="ru-RU" sz="3600" dirty="0"/>
              <a:t> тромбоцитопенической пурпуры и аутоиммунной гемолитической анемии</a:t>
            </a:r>
          </a:p>
          <a:p>
            <a:r>
              <a:rPr lang="ru-RU" sz="3600" dirty="0"/>
              <a:t> Назначают его по 0,025-0,1 мг/кг/</a:t>
            </a:r>
            <a:r>
              <a:rPr lang="ru-RU" sz="3600" dirty="0" err="1"/>
              <a:t>сут</a:t>
            </a:r>
            <a:r>
              <a:rPr lang="ru-RU" sz="3600" dirty="0"/>
              <a:t> в/</a:t>
            </a:r>
            <a:r>
              <a:rPr lang="ru-RU" sz="3600" dirty="0" err="1"/>
              <a:t>в</a:t>
            </a:r>
            <a:endParaRPr lang="ru-RU" sz="3600" dirty="0"/>
          </a:p>
          <a:p>
            <a:r>
              <a:rPr lang="ru-RU" sz="3600" dirty="0"/>
              <a:t> </a:t>
            </a:r>
            <a:r>
              <a:rPr lang="ru-RU" sz="3600" dirty="0" err="1"/>
              <a:t>Винбластин</a:t>
            </a:r>
            <a:r>
              <a:rPr lang="ru-RU" sz="3600" dirty="0"/>
              <a:t> хорошо распределяется и быстро связывается тканями и имеет высокую токсичность</a:t>
            </a:r>
          </a:p>
          <a:p>
            <a:r>
              <a:rPr lang="ru-RU" sz="3600" dirty="0"/>
              <a:t> Его вводят в организм не чаще 1 раза в неделю с курсовой дозой, не превышающей 100 мг</a:t>
            </a:r>
          </a:p>
          <a:p>
            <a:r>
              <a:rPr lang="ru-RU" sz="3600" dirty="0"/>
              <a:t>Побочные реакции </a:t>
            </a:r>
            <a:r>
              <a:rPr lang="ru-RU" sz="3600" dirty="0" err="1"/>
              <a:t>винбластина</a:t>
            </a:r>
            <a:r>
              <a:rPr lang="ru-RU" sz="3600" dirty="0"/>
              <a:t> характерны </a:t>
            </a:r>
          </a:p>
          <a:p>
            <a:pPr>
              <a:buNone/>
            </a:pPr>
            <a:r>
              <a:rPr lang="ru-RU" sz="3600" dirty="0"/>
              <a:t>   для других </a:t>
            </a:r>
            <a:r>
              <a:rPr lang="ru-RU" sz="3600" dirty="0" err="1"/>
              <a:t>цитостатиков</a:t>
            </a:r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err="1"/>
              <a:t>Метотрексат</a:t>
            </a:r>
            <a:r>
              <a:rPr lang="ru-RU" dirty="0"/>
              <a:t> (</a:t>
            </a:r>
            <a:r>
              <a:rPr lang="ru-RU" dirty="0" err="1"/>
              <a:t>аметоптерин</a:t>
            </a:r>
            <a:r>
              <a:rPr lang="ru-RU" dirty="0"/>
              <a:t>, </a:t>
            </a:r>
            <a:r>
              <a:rPr lang="ru-RU" dirty="0" err="1"/>
              <a:t>метиламиноптерин</a:t>
            </a:r>
            <a:r>
              <a:rPr lang="ru-RU" dirty="0"/>
              <a:t>) является синтетическим антагонистом </a:t>
            </a:r>
            <a:r>
              <a:rPr lang="ru-RU" dirty="0" err="1"/>
              <a:t>фолиевой</a:t>
            </a:r>
            <a:r>
              <a:rPr lang="ru-RU" dirty="0"/>
              <a:t> кислоты</a:t>
            </a:r>
          </a:p>
          <a:p>
            <a:r>
              <a:rPr lang="ru-RU" dirty="0"/>
              <a:t>По принципу действия, как и </a:t>
            </a:r>
            <a:r>
              <a:rPr lang="ru-RU" dirty="0" err="1"/>
              <a:t>азатиоприн</a:t>
            </a:r>
            <a:r>
              <a:rPr lang="ru-RU" dirty="0"/>
              <a:t> </a:t>
            </a:r>
            <a:r>
              <a:rPr lang="ru-RU" dirty="0" err="1"/>
              <a:t>и</a:t>
            </a:r>
            <a:r>
              <a:rPr lang="ru-RU" dirty="0"/>
              <a:t> 6-меркаптопурин, </a:t>
            </a:r>
            <a:r>
              <a:rPr lang="ru-RU" dirty="0" err="1"/>
              <a:t>метотрексат</a:t>
            </a:r>
            <a:r>
              <a:rPr lang="ru-RU" dirty="0"/>
              <a:t> относится к группе цитостатических антиметаболитов, нарушающих пролиферацию быстродействующих клеток.</a:t>
            </a:r>
          </a:p>
          <a:p>
            <a:r>
              <a:rPr lang="ru-RU" dirty="0"/>
              <a:t>Препарат необратимо конкурентно блокирует фермент </a:t>
            </a:r>
            <a:r>
              <a:rPr lang="ru-RU" dirty="0" err="1"/>
              <a:t>дигидрофолатредуктазу</a:t>
            </a:r>
            <a:r>
              <a:rPr lang="ru-RU" dirty="0"/>
              <a:t>, вследствие чего не образуется достаточного количества </a:t>
            </a:r>
            <a:r>
              <a:rPr lang="ru-RU" dirty="0" err="1"/>
              <a:t>фолиевой</a:t>
            </a:r>
            <a:r>
              <a:rPr lang="ru-RU" dirty="0"/>
              <a:t> кислоты, являющейся универсальным внутриклеточным переносчиком </a:t>
            </a:r>
            <a:r>
              <a:rPr lang="ru-RU" dirty="0" err="1"/>
              <a:t>метильных</a:t>
            </a:r>
            <a:r>
              <a:rPr lang="ru-RU" dirty="0"/>
              <a:t> групп. </a:t>
            </a:r>
          </a:p>
          <a:p>
            <a:r>
              <a:rPr lang="ru-RU" dirty="0"/>
              <a:t>В результате происходит блок ключевой реакции синтеза ДНК на этапе </a:t>
            </a:r>
            <a:r>
              <a:rPr lang="ru-RU" dirty="0" err="1"/>
              <a:t>метилирования</a:t>
            </a:r>
            <a:r>
              <a:rPr lang="ru-RU" dirty="0"/>
              <a:t> </a:t>
            </a:r>
            <a:r>
              <a:rPr lang="ru-RU" dirty="0" err="1"/>
              <a:t>уридина</a:t>
            </a:r>
            <a:r>
              <a:rPr lang="ru-RU" dirty="0"/>
              <a:t> в </a:t>
            </a:r>
            <a:r>
              <a:rPr lang="ru-RU" dirty="0" err="1"/>
              <a:t>тимидин</a:t>
            </a:r>
            <a:r>
              <a:rPr lang="ru-RU" dirty="0"/>
              <a:t>. Считается также, что </a:t>
            </a:r>
            <a:r>
              <a:rPr lang="ru-RU" dirty="0" err="1"/>
              <a:t>метотрексат</a:t>
            </a:r>
            <a:r>
              <a:rPr lang="ru-RU" dirty="0"/>
              <a:t> может обратимо конкурентно ингибировать </a:t>
            </a:r>
            <a:r>
              <a:rPr lang="ru-RU" dirty="0" err="1"/>
              <a:t>тимидинсинтетазу</a:t>
            </a:r>
            <a:r>
              <a:rPr lang="ru-RU" dirty="0"/>
              <a:t>.</a:t>
            </a:r>
          </a:p>
          <a:p>
            <a:r>
              <a:rPr lang="ru-RU" dirty="0"/>
              <a:t>Препарат влияет на гуморальный и клеточный иммунитет, но более выражен первый из эффектов </a:t>
            </a:r>
          </a:p>
          <a:p>
            <a:r>
              <a:rPr lang="ru-RU" dirty="0"/>
              <a:t>Для него характерна большая активность против тимусзависимого, чем тимуснезависимых антигенов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err="1"/>
              <a:t>Метотрексат</a:t>
            </a:r>
            <a:endParaRPr lang="ru-RU" b="1" i="1" dirty="0"/>
          </a:p>
          <a:p>
            <a:pPr>
              <a:buNone/>
            </a:pPr>
            <a:endParaRPr lang="ru-RU" b="1" i="1" dirty="0"/>
          </a:p>
          <a:p>
            <a:pPr>
              <a:buNone/>
            </a:pPr>
            <a:r>
              <a:rPr lang="ru-RU" dirty="0"/>
              <a:t>Применяется как иммунодепрессант для профилактики отторжения костномозгового трансплантата при хронической реакции “</a:t>
            </a:r>
            <a:r>
              <a:rPr lang="ru-RU" dirty="0" err="1"/>
              <a:t>трансплантант</a:t>
            </a:r>
            <a:r>
              <a:rPr lang="ru-RU" dirty="0"/>
              <a:t> против хозяина”:  используют его в виде курсов в течение 100 дней после </a:t>
            </a:r>
            <a:r>
              <a:rPr lang="ru-RU" dirty="0" err="1"/>
              <a:t>инфузии</a:t>
            </a:r>
            <a:r>
              <a:rPr lang="ru-RU" dirty="0"/>
              <a:t> костного мозга, с последующим переводом на комбинацию </a:t>
            </a:r>
            <a:r>
              <a:rPr lang="ru-RU" dirty="0" err="1"/>
              <a:t>азатиоприна</a:t>
            </a:r>
            <a:r>
              <a:rPr lang="ru-RU" dirty="0"/>
              <a:t> с </a:t>
            </a:r>
            <a:r>
              <a:rPr lang="ru-RU" dirty="0" err="1"/>
              <a:t>преднилозоном</a:t>
            </a:r>
            <a:r>
              <a:rPr lang="ru-RU" dirty="0"/>
              <a:t>.</a:t>
            </a:r>
          </a:p>
          <a:p>
            <a:r>
              <a:rPr lang="ru-RU" dirty="0"/>
              <a:t>Показана высокая эффективность </a:t>
            </a:r>
            <a:r>
              <a:rPr lang="ru-RU" dirty="0" err="1"/>
              <a:t>метотрексата</a:t>
            </a:r>
            <a:r>
              <a:rPr lang="ru-RU" dirty="0"/>
              <a:t> при тяжелых формах псориаза. Используют курс “трех доз” </a:t>
            </a:r>
            <a:r>
              <a:rPr lang="ru-RU" dirty="0" err="1"/>
              <a:t>метотрексата</a:t>
            </a:r>
            <a:r>
              <a:rPr lang="ru-RU" dirty="0"/>
              <a:t> 2,5-5 мг внутрь, хотя применяют и другие схемы.</a:t>
            </a:r>
          </a:p>
          <a:p>
            <a:r>
              <a:rPr lang="ru-RU" dirty="0" err="1"/>
              <a:t>Метотрексат</a:t>
            </a:r>
            <a:r>
              <a:rPr lang="ru-RU" dirty="0"/>
              <a:t> применяется при </a:t>
            </a:r>
            <a:r>
              <a:rPr lang="ru-RU" dirty="0" err="1"/>
              <a:t>псориатическом</a:t>
            </a:r>
            <a:r>
              <a:rPr lang="ru-RU" dirty="0"/>
              <a:t> и </a:t>
            </a:r>
            <a:r>
              <a:rPr lang="ru-RU" dirty="0" err="1"/>
              <a:t>ревматоидном</a:t>
            </a:r>
            <a:r>
              <a:rPr lang="ru-RU" dirty="0"/>
              <a:t> артритах в дозах 7,5-50 мг в неделю как внутрь, так и внутримышечно и внутривенно, а также для лечения аутоиммунных заболеваний соединительной ткани, включающих ограниченные формы </a:t>
            </a:r>
            <a:r>
              <a:rPr lang="ru-RU" dirty="0" err="1"/>
              <a:t>гранулематоза</a:t>
            </a:r>
            <a:r>
              <a:rPr lang="ru-RU" dirty="0"/>
              <a:t> </a:t>
            </a:r>
            <a:r>
              <a:rPr lang="ru-RU" dirty="0" err="1"/>
              <a:t>Вегенера</a:t>
            </a:r>
            <a:r>
              <a:rPr lang="ru-RU" dirty="0"/>
              <a:t>, синдром Рейтера, </a:t>
            </a:r>
            <a:r>
              <a:rPr lang="ru-RU" dirty="0" err="1"/>
              <a:t>полимиозита</a:t>
            </a:r>
            <a:r>
              <a:rPr lang="ru-RU" dirty="0"/>
              <a:t>, дерматомиозита. Из этих заболеваний </a:t>
            </a:r>
            <a:r>
              <a:rPr lang="ru-RU" dirty="0" err="1"/>
              <a:t>метотрексат</a:t>
            </a:r>
            <a:r>
              <a:rPr lang="ru-RU" dirty="0"/>
              <a:t> наиболее эффективен при </a:t>
            </a:r>
            <a:r>
              <a:rPr lang="ru-RU" dirty="0" err="1"/>
              <a:t>полимиозите</a:t>
            </a:r>
            <a:r>
              <a:rPr lang="ru-RU" dirty="0"/>
              <a:t> и дерматомиозите. У 77% больных препарат вызывает клиническое улучшение в ударных дозах 30-50 мг с недельным интервалом.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err="1"/>
              <a:t>Метотрексат</a:t>
            </a:r>
            <a:r>
              <a:rPr lang="ru-RU" dirty="0"/>
              <a:t> </a:t>
            </a:r>
          </a:p>
          <a:p>
            <a:r>
              <a:rPr lang="ru-RU" dirty="0"/>
              <a:t>Выбор пути введения </a:t>
            </a:r>
            <a:r>
              <a:rPr lang="ru-RU" dirty="0" err="1"/>
              <a:t>метотрексата</a:t>
            </a:r>
            <a:r>
              <a:rPr lang="ru-RU" dirty="0"/>
              <a:t> зависит от дозы: </a:t>
            </a:r>
          </a:p>
          <a:p>
            <a:pPr>
              <a:buNone/>
            </a:pPr>
            <a:r>
              <a:rPr lang="ru-RU" dirty="0"/>
              <a:t>   при дозах менее чем 20 мг/м2  </a:t>
            </a:r>
            <a:r>
              <a:rPr lang="ru-RU" dirty="0" err="1"/>
              <a:t>метотрексат</a:t>
            </a:r>
            <a:r>
              <a:rPr lang="ru-RU" dirty="0"/>
              <a:t>  полностью абсорбируется </a:t>
            </a:r>
          </a:p>
          <a:p>
            <a:pPr>
              <a:buNone/>
            </a:pPr>
            <a:r>
              <a:rPr lang="ru-RU" dirty="0"/>
              <a:t>   из ЖКТ </a:t>
            </a:r>
          </a:p>
          <a:p>
            <a:pPr>
              <a:buNone/>
            </a:pPr>
            <a:r>
              <a:rPr lang="ru-RU" dirty="0"/>
              <a:t>   Поэтому оральный путь потенциально эквивалентен парентеральному пути введения, что имеет значение в педиатрии. </a:t>
            </a:r>
          </a:p>
          <a:p>
            <a:pPr>
              <a:buNone/>
            </a:pPr>
            <a:r>
              <a:rPr lang="ru-RU" dirty="0"/>
              <a:t>   Однако при более высоких дозах </a:t>
            </a:r>
            <a:r>
              <a:rPr lang="ru-RU" dirty="0" err="1"/>
              <a:t>гастроэнтеральная</a:t>
            </a:r>
            <a:r>
              <a:rPr lang="ru-RU" dirty="0"/>
              <a:t> абсорбция крайне вариабельна.</a:t>
            </a:r>
          </a:p>
          <a:p>
            <a:r>
              <a:rPr lang="ru-RU" dirty="0"/>
              <a:t>При введении в средних и высоких терапевтических дозах (особенно при внутривенном введении) </a:t>
            </a:r>
            <a:r>
              <a:rPr lang="ru-RU" dirty="0" err="1"/>
              <a:t>фармакокинетика</a:t>
            </a:r>
            <a:r>
              <a:rPr lang="ru-RU" dirty="0"/>
              <a:t> </a:t>
            </a:r>
            <a:r>
              <a:rPr lang="ru-RU" dirty="0" err="1"/>
              <a:t>метотрексата</a:t>
            </a:r>
            <a:r>
              <a:rPr lang="ru-RU" dirty="0"/>
              <a:t> описывается тремя фазами: быстрый период </a:t>
            </a:r>
            <a:r>
              <a:rPr lang="ru-RU" dirty="0" err="1"/>
              <a:t>полураспределения</a:t>
            </a:r>
            <a:r>
              <a:rPr lang="ru-RU" dirty="0"/>
              <a:t>; </a:t>
            </a:r>
            <a:r>
              <a:rPr lang="ru-RU" dirty="0" err="1"/>
              <a:t>период</a:t>
            </a:r>
            <a:r>
              <a:rPr lang="ru-RU" dirty="0"/>
              <a:t>, в течение которого большая часть препарата элиминируется, и медленная терминальная фаза, которая, как считается, опосредует большинство токсичных эффектов.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err="1"/>
              <a:t>Метотрексат</a:t>
            </a:r>
            <a:r>
              <a:rPr lang="ru-RU" dirty="0"/>
              <a:t> </a:t>
            </a:r>
          </a:p>
          <a:p>
            <a:r>
              <a:rPr lang="ru-RU" sz="2400" dirty="0"/>
              <a:t>Побочные эффекты: угнетение кроветворения (особенно нейтрофилов и тромбоцитов), желудочно-кишечные расстройства, </a:t>
            </a:r>
            <a:r>
              <a:rPr lang="ru-RU" sz="2400" dirty="0" err="1"/>
              <a:t>гепатонефротоксичность</a:t>
            </a:r>
            <a:r>
              <a:rPr lang="ru-RU" sz="2400" dirty="0"/>
              <a:t>. Отмечаются и другие побочные эффекты: выпадение волос, кожные реакции (зуд, крапивница), головные боли, сонливость, отиты, конъюнктивиты. </a:t>
            </a:r>
          </a:p>
          <a:p>
            <a:r>
              <a:rPr lang="ru-RU" sz="2400" dirty="0" err="1"/>
              <a:t>Метотрексат</a:t>
            </a:r>
            <a:r>
              <a:rPr lang="ru-RU" sz="2400" dirty="0"/>
              <a:t> также противопоказан при беременности, заболеваниях печени и костного мозга, при язвенной болезни.</a:t>
            </a:r>
          </a:p>
          <a:p>
            <a:r>
              <a:rPr lang="ru-RU" sz="2400" dirty="0"/>
              <a:t>Препараты, применяемые при </a:t>
            </a:r>
            <a:r>
              <a:rPr lang="ru-RU" sz="2400" dirty="0" err="1"/>
              <a:t>иммуносупрессивной</a:t>
            </a:r>
            <a:r>
              <a:rPr lang="ru-RU" sz="2400" dirty="0"/>
              <a:t> терапии, не оказывают избирательного действия на </a:t>
            </a:r>
            <a:r>
              <a:rPr lang="ru-RU" sz="2400" dirty="0" err="1"/>
              <a:t>иммунокомпетентную</a:t>
            </a:r>
            <a:r>
              <a:rPr lang="ru-RU" sz="2400" dirty="0"/>
              <a:t> систему клетки. Исключением является антилимфоцитарная сыворотка (АЛС), получаемая из крови иммунизированных человеческими лимфоцитами животных (лошади, овцы, собаки), или ее очищенная фракция — антилимфоцитарный глобулин, обладающий специфической активностью против В- и Т-лимфоцитов крови.</a:t>
            </a:r>
          </a:p>
          <a:p>
            <a:r>
              <a:rPr lang="ru-RU" sz="2400" dirty="0"/>
              <a:t>Главное назначение АЛС — подавление преимущественно клеточных иммунных реакций путем избирательного влияния на лимфоидные клетки.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0" y="0"/>
            <a:ext cx="1014416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/>
              <a:t>П Р Е П А Р А ТЫ  Д Л И Т Е Л Ь Н О Г О  П Р И М Е Н Е Н И Я</a:t>
            </a:r>
          </a:p>
          <a:p>
            <a:pPr>
              <a:buNone/>
            </a:pPr>
            <a:br>
              <a:rPr lang="ru-RU" b="1" dirty="0"/>
            </a:br>
            <a:r>
              <a:rPr lang="ru-RU" dirty="0"/>
              <a:t>1. </a:t>
            </a:r>
            <a:r>
              <a:rPr lang="ru-RU" dirty="0" err="1"/>
              <a:t>Хинолиновые</a:t>
            </a:r>
            <a:r>
              <a:rPr lang="ru-RU" dirty="0"/>
              <a:t> препараты (</a:t>
            </a:r>
            <a:r>
              <a:rPr lang="ru-RU" dirty="0" err="1"/>
              <a:t>делагил</a:t>
            </a:r>
            <a:r>
              <a:rPr lang="ru-RU" dirty="0"/>
              <a:t> и </a:t>
            </a:r>
            <a:r>
              <a:rPr lang="ru-RU" dirty="0" err="1"/>
              <a:t>плаквинил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2. Препараты золота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D-пенициламин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Салазосульфаниламиды</a:t>
            </a:r>
            <a:r>
              <a:rPr lang="ru-RU" dirty="0"/>
              <a:t> (</a:t>
            </a:r>
            <a:r>
              <a:rPr lang="ru-RU" dirty="0" err="1"/>
              <a:t>сульфасалазопиридазин</a:t>
            </a:r>
            <a:r>
              <a:rPr lang="ru-RU" dirty="0"/>
              <a:t>)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Цитостатики</a:t>
            </a:r>
            <a:r>
              <a:rPr lang="ru-RU" dirty="0"/>
              <a:t> и иммунодепрессанты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pPr algn="ctr">
              <a:buNone/>
            </a:pPr>
            <a:r>
              <a:rPr lang="ru-RU" sz="2600" b="1" dirty="0"/>
              <a:t>Общие свойства </a:t>
            </a:r>
            <a:r>
              <a:rPr lang="ru-RU" sz="2600" b="1" dirty="0" err="1"/>
              <a:t>антиревматических</a:t>
            </a:r>
            <a:r>
              <a:rPr lang="ru-RU" sz="2600" b="1" dirty="0"/>
              <a:t> препаратов</a:t>
            </a:r>
          </a:p>
          <a:p>
            <a:pPr algn="ctr">
              <a:buNone/>
            </a:pPr>
            <a:r>
              <a:rPr lang="ru-RU" sz="2600" b="1" dirty="0"/>
              <a:t> длительного действия</a:t>
            </a:r>
          </a:p>
          <a:p>
            <a:pPr>
              <a:spcBef>
                <a:spcPts val="600"/>
              </a:spcBef>
              <a:buNone/>
            </a:pPr>
            <a:br>
              <a:rPr lang="ru-RU" sz="2600" dirty="0"/>
            </a:br>
            <a:r>
              <a:rPr lang="ru-RU" sz="2600" dirty="0"/>
              <a:t>1. Медленное развитие терапевтического эффекта в отличие от НПВС и оценка эффективности через 3-4 месяца лечения</a:t>
            </a:r>
            <a:br>
              <a:rPr lang="ru-RU" sz="2600" dirty="0"/>
            </a:br>
            <a:r>
              <a:rPr lang="ru-RU" sz="2600" dirty="0"/>
              <a:t>2. Глубокое подавление проявлений болезни, снижение клинических и лабораторных признаков воспаления, замедление темпов деструкции костей</a:t>
            </a:r>
            <a:br>
              <a:rPr lang="ru-RU" sz="2600" dirty="0"/>
            </a:br>
            <a:r>
              <a:rPr lang="ru-RU" sz="2600" dirty="0"/>
              <a:t>3. Сохранение признаков улучшения или ремиссии в течение несколь­ких месяцев после отмены препарата</a:t>
            </a:r>
            <a:br>
              <a:rPr lang="ru-RU" sz="2600" dirty="0"/>
            </a:br>
            <a:r>
              <a:rPr lang="ru-RU" sz="2600" dirty="0"/>
              <a:t>4. Частые и серьезные побочные эффекты</a:t>
            </a:r>
            <a:br>
              <a:rPr lang="ru-RU" sz="2600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10501278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b="1" dirty="0"/>
              <a:t>Механизм действия </a:t>
            </a:r>
            <a:r>
              <a:rPr lang="ru-RU" sz="2800" b="1" dirty="0" err="1"/>
              <a:t>аминохинолинов</a:t>
            </a:r>
            <a:br>
              <a:rPr lang="ru-RU" sz="2800" b="1" dirty="0"/>
            </a:br>
            <a:r>
              <a:rPr lang="ru-RU" sz="2800" dirty="0"/>
              <a:t>- связь с нуклеиновыми кислотами определяет слабое </a:t>
            </a:r>
            <a:r>
              <a:rPr lang="ru-RU" sz="2800" dirty="0" err="1"/>
              <a:t>имунодепрессивное</a:t>
            </a:r>
            <a:r>
              <a:rPr lang="ru-RU" sz="2800" dirty="0"/>
              <a:t> действие</a:t>
            </a:r>
            <a:br>
              <a:rPr lang="ru-RU" sz="2800" dirty="0"/>
            </a:br>
            <a:r>
              <a:rPr lang="ru-RU" sz="2800" dirty="0"/>
              <a:t>- стабилизация </a:t>
            </a:r>
            <a:r>
              <a:rPr lang="ru-RU" sz="2800" dirty="0" err="1"/>
              <a:t>лизосомальных</a:t>
            </a:r>
            <a:r>
              <a:rPr lang="ru-RU" sz="2800" dirty="0"/>
              <a:t> мембран, угнетение выхода протеолитических ферментов</a:t>
            </a:r>
            <a:br>
              <a:rPr lang="ru-RU" sz="2800" dirty="0"/>
            </a:br>
            <a:r>
              <a:rPr lang="ru-RU" sz="2800" dirty="0"/>
              <a:t>- торможение фагоцитоза и хемотаксиса нейтрофилов</a:t>
            </a:r>
            <a:br>
              <a:rPr lang="ru-RU" sz="2800" dirty="0"/>
            </a:br>
            <a:r>
              <a:rPr lang="ru-RU" sz="2800" dirty="0"/>
              <a:t>- </a:t>
            </a:r>
            <a:r>
              <a:rPr lang="ru-RU" sz="2800" u="sng" dirty="0">
                <a:hlinkClick r:id="rId2" tooltip="Источник эдс – электротехническое устройство, преобразующее любой вид энергии в электрическую. Проводник"/>
              </a:rPr>
              <a:t>связывание свободных радикалов</a:t>
            </a:r>
            <a:r>
              <a:rPr lang="ru-RU" sz="2800" dirty="0"/>
              <a:t>, уменьшение их повреждающего действия на соединительную ткань.</a:t>
            </a:r>
            <a:br>
              <a:rPr lang="ru-RU" sz="2800" dirty="0"/>
            </a:br>
            <a:r>
              <a:rPr lang="ru-RU" sz="2800" dirty="0"/>
              <a:t>Эти эффекты позволяют длительно подавлять воспалительный процесс, они обладают меньшими побочными эффектами и являются первыми препаратами длительного действия.</a:t>
            </a:r>
            <a:br>
              <a:rPr lang="ru-RU" sz="2800" dirty="0"/>
            </a:br>
            <a:r>
              <a:rPr lang="ru-RU" sz="2800" dirty="0" err="1"/>
              <a:t>Хлорохин</a:t>
            </a:r>
            <a:r>
              <a:rPr lang="ru-RU" sz="2800" dirty="0"/>
              <a:t> (</a:t>
            </a:r>
            <a:r>
              <a:rPr lang="ru-RU" sz="2800" dirty="0" err="1"/>
              <a:t>делагил</a:t>
            </a:r>
            <a:r>
              <a:rPr lang="ru-RU" sz="2800" dirty="0"/>
              <a:t>) 250 мг 1-2 раза в день.</a:t>
            </a:r>
            <a:br>
              <a:rPr lang="ru-RU" sz="2800" dirty="0"/>
            </a:br>
            <a:r>
              <a:rPr lang="ru-RU" sz="2800" dirty="0" err="1"/>
              <a:t>Плаквенил</a:t>
            </a:r>
            <a:r>
              <a:rPr lang="ru-RU" sz="2800" dirty="0"/>
              <a:t> 200 мг 1-2 раза в день.</a:t>
            </a:r>
            <a:br>
              <a:rPr lang="ru-RU" sz="2800" dirty="0"/>
            </a:br>
            <a:r>
              <a:rPr lang="ru-RU" sz="2800" dirty="0"/>
              <a:t>Срок развития эффекта через 3-6 месяца, </a:t>
            </a:r>
            <a:r>
              <a:rPr lang="ru-RU" sz="2800" dirty="0" err="1"/>
              <a:t>плаквенил</a:t>
            </a:r>
            <a:r>
              <a:rPr lang="ru-RU" sz="2800" dirty="0"/>
              <a:t> лучше переносится.</a:t>
            </a:r>
            <a:br>
              <a:rPr lang="ru-RU" sz="2800" dirty="0"/>
            </a:br>
            <a:r>
              <a:rPr lang="ru-RU" sz="2800" dirty="0"/>
              <a:t>                                                                 Побочные эффекты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/>
              <a:t>    - кожный зуд, лейкопения, головокружение, головная боль, тошнота,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/>
              <a:t>      отложение пигмента в роговице, </a:t>
            </a:r>
            <a:r>
              <a:rPr lang="ru-RU" sz="2800" dirty="0" err="1"/>
              <a:t>ретинопатии</a:t>
            </a:r>
            <a:endParaRPr lang="ru-RU" sz="2800" dirty="0"/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3"/>
            <a:ext cx="10501278" cy="6429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Механизм действия препаратов золота</a:t>
            </a:r>
            <a:br>
              <a:rPr lang="ru-RU" dirty="0"/>
            </a:br>
            <a:r>
              <a:rPr lang="ru-RU" dirty="0"/>
              <a:t>- угнетение активности комплемента</a:t>
            </a:r>
            <a:br>
              <a:rPr lang="ru-RU" dirty="0"/>
            </a:br>
            <a:r>
              <a:rPr lang="ru-RU" dirty="0"/>
              <a:t>- торможение функции макрофагов и нейтрофилов</a:t>
            </a:r>
            <a:br>
              <a:rPr lang="ru-RU" dirty="0"/>
            </a:br>
            <a:r>
              <a:rPr lang="ru-RU" dirty="0"/>
              <a:t>- снижение активности </a:t>
            </a:r>
            <a:r>
              <a:rPr lang="ru-RU" dirty="0" err="1"/>
              <a:t>антителопродуцирующих</a:t>
            </a:r>
            <a:r>
              <a:rPr lang="ru-RU" dirty="0"/>
              <a:t> клеток, угнетение образования </a:t>
            </a:r>
            <a:r>
              <a:rPr lang="ru-RU" dirty="0" err="1"/>
              <a:t>ревматоидного</a:t>
            </a:r>
            <a:r>
              <a:rPr lang="ru-RU" dirty="0"/>
              <a:t> фактора</a:t>
            </a:r>
            <a:br>
              <a:rPr lang="ru-RU" dirty="0"/>
            </a:br>
            <a:r>
              <a:rPr lang="ru-RU" dirty="0"/>
              <a:t>- угнетение синтеза простагландинов и выхода </a:t>
            </a:r>
            <a:r>
              <a:rPr lang="ru-RU" dirty="0" err="1"/>
              <a:t>гидралаз</a:t>
            </a:r>
            <a:r>
              <a:rPr lang="ru-RU" dirty="0"/>
              <a:t> из лизосом.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Препараты золота аккумулируются в синовиальной жидкости и длительно действуют после отмены препарата.</a:t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 err="1"/>
              <a:t>Ауротиопрол</a:t>
            </a:r>
            <a:r>
              <a:rPr lang="ru-RU" dirty="0"/>
              <a:t> в/</a:t>
            </a:r>
            <a:r>
              <a:rPr lang="ru-RU" dirty="0" err="1"/>
              <a:t>мышечно</a:t>
            </a:r>
            <a:r>
              <a:rPr lang="ru-RU" dirty="0"/>
              <a:t> 17-34 мг 1-2 раза в сутки.</a:t>
            </a:r>
            <a:br>
              <a:rPr lang="ru-RU" dirty="0"/>
            </a:br>
            <a:r>
              <a:rPr lang="ru-RU" dirty="0" err="1"/>
              <a:t>Ауротиомалат</a:t>
            </a:r>
            <a:r>
              <a:rPr lang="ru-RU" dirty="0"/>
              <a:t> в/</a:t>
            </a:r>
            <a:r>
              <a:rPr lang="ru-RU" dirty="0" err="1"/>
              <a:t>мышечно</a:t>
            </a:r>
            <a:r>
              <a:rPr lang="ru-RU" dirty="0"/>
              <a:t> 10 мг в I неделю 20 мг во II неделю, 50 мг с III по XX неделю, 50 мг поддерживающая доза 6 месяцев. </a:t>
            </a:r>
            <a:r>
              <a:rPr lang="ru-RU" dirty="0" err="1"/>
              <a:t>Ауронофин</a:t>
            </a:r>
            <a:r>
              <a:rPr lang="ru-RU" dirty="0"/>
              <a:t> внутрь 3-6 мг ежедневно за 1-2 приема. Срок развития эффекта 4-6 месяцев.</a:t>
            </a:r>
            <a:br>
              <a:rPr lang="ru-RU" dirty="0"/>
            </a:br>
            <a:r>
              <a:rPr lang="ru-RU" dirty="0"/>
              <a:t>Побочные эффекты - дерматит, стоматит, гастроэнтерит, </a:t>
            </a:r>
            <a:r>
              <a:rPr lang="ru-RU" u="sng" dirty="0">
                <a:hlinkClick r:id="rId2" tooltip="Это бактериально-воспалительное заболевание чашечно-лоханочного аппарата и паренхимы почек с преимущественным вовлечением ее интерстициальной ткани. Очаговость поражения почек, т е"/>
              </a:rPr>
              <a:t>поражение почек и печени</a:t>
            </a:r>
            <a:r>
              <a:rPr lang="ru-RU" dirty="0"/>
              <a:t>, лейкопения и тромбоцитопения.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287000" cy="64291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+mn-lt"/>
              </a:rPr>
              <a:t>Лекарственные средства, влияющие на иммунитет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10287000" cy="614364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3600" b="1" i="1" dirty="0" err="1"/>
              <a:t>Иммуномодуляторы</a:t>
            </a:r>
            <a:r>
              <a:rPr lang="ru-RU" sz="3600" b="1" i="1" dirty="0"/>
              <a:t> </a:t>
            </a:r>
            <a:r>
              <a:rPr lang="ru-RU" sz="3600" i="1" dirty="0"/>
              <a:t>–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/>
              <a:t>это вещества, которые не изменяют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/>
              <a:t>нормальных показателей иммунитета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3200" b="1" dirty="0"/>
              <a:t>   </a:t>
            </a:r>
            <a:r>
              <a:rPr lang="ru-RU" sz="3200" b="1" i="1" dirty="0"/>
              <a:t>Сферы применения:</a:t>
            </a:r>
          </a:p>
          <a:p>
            <a:pPr>
              <a:lnSpc>
                <a:spcPct val="160000"/>
              </a:lnSpc>
            </a:pPr>
            <a:r>
              <a:rPr lang="ru-RU" sz="3200" dirty="0"/>
              <a:t>Врожденные и приобретенные </a:t>
            </a:r>
            <a:r>
              <a:rPr lang="ru-RU" sz="3200" dirty="0" err="1"/>
              <a:t>иммунодефицитные</a:t>
            </a:r>
            <a:r>
              <a:rPr lang="ru-RU" sz="3200" dirty="0"/>
              <a:t> состояния</a:t>
            </a:r>
          </a:p>
          <a:p>
            <a:pPr>
              <a:lnSpc>
                <a:spcPct val="160000"/>
              </a:lnSpc>
            </a:pPr>
            <a:r>
              <a:rPr lang="ru-RU" sz="3200" dirty="0"/>
              <a:t>Аутоиммунные заболевания</a:t>
            </a:r>
          </a:p>
          <a:p>
            <a:pPr>
              <a:lnSpc>
                <a:spcPct val="160000"/>
              </a:lnSpc>
            </a:pPr>
            <a:r>
              <a:rPr lang="ru-RU" sz="3200" dirty="0"/>
              <a:t>Аллергические заболевания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D-пенициламин</a:t>
            </a:r>
            <a:r>
              <a:rPr lang="ru-RU" dirty="0"/>
              <a:t> - при дальнейшем прогрессировании </a:t>
            </a:r>
            <a:r>
              <a:rPr lang="ru-RU" dirty="0" err="1"/>
              <a:t>ревматоидного</a:t>
            </a:r>
            <a:r>
              <a:rPr lang="ru-RU" dirty="0"/>
              <a:t> артрита.</a:t>
            </a:r>
            <a:br>
              <a:rPr lang="ru-RU" dirty="0"/>
            </a:br>
            <a:r>
              <a:rPr lang="ru-RU" dirty="0"/>
              <a:t>- ингибирует активность В-лимфоцитов и Т-хелперов</a:t>
            </a:r>
            <a:br>
              <a:rPr lang="ru-RU" dirty="0"/>
            </a:br>
            <a:r>
              <a:rPr lang="ru-RU" dirty="0"/>
              <a:t>- подавляет синтез коллагена и нормализует соотношение между его фракциями.</a:t>
            </a:r>
            <a:br>
              <a:rPr lang="ru-RU" dirty="0"/>
            </a:br>
            <a:r>
              <a:rPr lang="ru-RU" dirty="0"/>
              <a:t>250-750 мг 1 раз в день и поддерживающая доза 250 мг, срок от 3 до 8 месяцев.</a:t>
            </a:r>
            <a:br>
              <a:rPr lang="ru-RU" dirty="0"/>
            </a:br>
            <a:r>
              <a:rPr lang="ru-RU" dirty="0"/>
              <a:t>Побочные эффекты - кожная сыпь, диспепсия, поражение печении по­чек и </a:t>
            </a:r>
            <a:r>
              <a:rPr lang="ru-RU" dirty="0" err="1"/>
              <a:t>цитопения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r>
              <a:rPr lang="ru-RU" dirty="0" err="1"/>
              <a:t>Азатиоприн</a:t>
            </a:r>
            <a:r>
              <a:rPr lang="ru-RU" dirty="0"/>
              <a:t> - воздействует на синтез ДНК и РНК, тормозит экспансию </a:t>
            </a:r>
            <a:r>
              <a:rPr lang="ru-RU" dirty="0" err="1"/>
              <a:t>иммунокомпетентных</a:t>
            </a:r>
            <a:r>
              <a:rPr lang="ru-RU" dirty="0"/>
              <a:t> клеток, зависимый от Т-клеток </a:t>
            </a:r>
            <a:r>
              <a:rPr lang="ru-RU" dirty="0" err="1"/>
              <a:t>имунный</a:t>
            </a:r>
            <a:r>
              <a:rPr lang="ru-RU" dirty="0"/>
              <a:t> ответ. Доза 100-150 мг в сутки.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Циклофосфан</a:t>
            </a:r>
            <a:r>
              <a:rPr lang="ru-RU" dirty="0"/>
              <a:t> - </a:t>
            </a:r>
            <a:r>
              <a:rPr lang="ru-RU" dirty="0" err="1"/>
              <a:t>оказыват</a:t>
            </a:r>
            <a:r>
              <a:rPr lang="ru-RU" dirty="0"/>
              <a:t> цитостатическое и </a:t>
            </a:r>
            <a:r>
              <a:rPr lang="ru-RU" dirty="0" err="1"/>
              <a:t>иммунодепресивное</a:t>
            </a:r>
            <a:r>
              <a:rPr lang="ru-RU" dirty="0"/>
              <a:t> дейс­твие 100-200 мг в сутки.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Хлорбутин</a:t>
            </a:r>
            <a:r>
              <a:rPr lang="ru-RU" dirty="0"/>
              <a:t> - Обладает цитостатическим эффектом, который связан с нарушением репликации ДНК. Избирательно действует на лимфоидную ткань. Дозы 6-8 мг в сутки.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err="1"/>
              <a:t>Цитостатик</a:t>
            </a:r>
            <a:r>
              <a:rPr lang="ru-RU" b="1" i="1" dirty="0"/>
              <a:t> </a:t>
            </a:r>
            <a:r>
              <a:rPr lang="ru-RU" b="1" i="1" dirty="0" err="1"/>
              <a:t>метотрексат</a:t>
            </a:r>
            <a:r>
              <a:rPr lang="ru-RU" b="1" i="1" dirty="0"/>
              <a:t>  (</a:t>
            </a:r>
            <a:r>
              <a:rPr lang="ru-RU" dirty="0"/>
              <a:t> </a:t>
            </a:r>
            <a:r>
              <a:rPr lang="ru-RU" b="1" i="1" dirty="0"/>
              <a:t>антагонист </a:t>
            </a:r>
            <a:r>
              <a:rPr lang="ru-RU" b="1" i="1" dirty="0" err="1"/>
              <a:t>фолиевой</a:t>
            </a:r>
            <a:r>
              <a:rPr lang="ru-RU" b="1" i="1" dirty="0"/>
              <a:t> кислоты</a:t>
            </a:r>
            <a:r>
              <a:rPr lang="ru-RU" dirty="0"/>
              <a:t> )  </a:t>
            </a:r>
          </a:p>
          <a:p>
            <a:pPr>
              <a:buNone/>
            </a:pPr>
            <a:r>
              <a:rPr lang="ru-RU" dirty="0"/>
              <a:t>-  имеет сложный механизм действия: ингибирует фермент </a:t>
            </a:r>
            <a:r>
              <a:rPr lang="ru-RU" dirty="0" err="1"/>
              <a:t>дегидрофолатредуктазу</a:t>
            </a:r>
            <a:r>
              <a:rPr lang="ru-RU" dirty="0"/>
              <a:t>, которая катализирует превращение </a:t>
            </a:r>
            <a:r>
              <a:rPr lang="ru-RU" dirty="0" err="1"/>
              <a:t>фолиевой</a:t>
            </a:r>
            <a:r>
              <a:rPr lang="ru-RU" dirty="0"/>
              <a:t> кислоты в </a:t>
            </a:r>
            <a:r>
              <a:rPr lang="ru-RU" dirty="0" err="1"/>
              <a:t>тетрагидрофолат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Это  нарушает синтез </a:t>
            </a:r>
            <a:r>
              <a:rPr lang="ru-RU" dirty="0" err="1"/>
              <a:t>тимидиловой</a:t>
            </a:r>
            <a:r>
              <a:rPr lang="ru-RU" dirty="0"/>
              <a:t> кислоты и пурина, что в свою очередь, подавляет синтез ДНК и белка.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Метотрексат</a:t>
            </a:r>
            <a:r>
              <a:rPr lang="ru-RU" dirty="0"/>
              <a:t> 7,5 мг в неделю интервал между приемами 12 часов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Побочные </a:t>
            </a:r>
            <a:r>
              <a:rPr lang="ru-RU" u="sng" dirty="0">
                <a:hlinkClick r:id="rId2" tooltip="Лекция Физиология промежуточного мозга. Ретикулярная формация ствола. Физиология ба-зальных ганглиев, экстрапирамидная система мозга. Физиология лимбической систе-мы. Физиология конечного мозга. Слайд 1 промежуточный мозг"/>
              </a:rPr>
              <a:t>эффекты - угнетение функции костного мозга</a:t>
            </a:r>
            <a:r>
              <a:rPr lang="ru-RU" dirty="0"/>
              <a:t>, канцерогенез, </a:t>
            </a:r>
            <a:r>
              <a:rPr lang="ru-RU" dirty="0" err="1"/>
              <a:t>азоспермия</a:t>
            </a:r>
            <a:r>
              <a:rPr lang="ru-RU" dirty="0"/>
              <a:t>, поражение слизистой полости рта, желудка и мочевого пузыря.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Перспективы: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- синтез селективных препаратов действующих на ЦОГ-2.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- синтез ингибиторов </a:t>
            </a:r>
            <a:r>
              <a:rPr lang="ru-RU" dirty="0" err="1"/>
              <a:t>лейкотриенов</a:t>
            </a:r>
            <a:r>
              <a:rPr lang="ru-RU" dirty="0"/>
              <a:t>, сейчас они используются для лечения </a:t>
            </a:r>
            <a:r>
              <a:rPr lang="ru-RU" dirty="0" err="1"/>
              <a:t>аспириновой</a:t>
            </a:r>
            <a:r>
              <a:rPr lang="ru-RU" dirty="0"/>
              <a:t> астмы</a:t>
            </a:r>
            <a:br>
              <a:rPr lang="ru-RU" dirty="0"/>
            </a:br>
            <a:br>
              <a:rPr lang="ru-RU" dirty="0"/>
            </a:br>
            <a:r>
              <a:rPr lang="ru-RU" dirty="0"/>
              <a:t>- синтез препаратов ингибирующих простагландины</a:t>
            </a:r>
            <a:br>
              <a:rPr lang="ru-RU" dirty="0"/>
            </a:br>
            <a:br>
              <a:rPr lang="ru-RU" dirty="0"/>
            </a:br>
            <a:r>
              <a:rPr lang="ru-RU" dirty="0"/>
              <a:t>- поиск </a:t>
            </a:r>
            <a:r>
              <a:rPr lang="ru-RU" dirty="0" err="1"/>
              <a:t>моноклональных</a:t>
            </a:r>
            <a:r>
              <a:rPr lang="ru-RU" dirty="0"/>
              <a:t> антител к </a:t>
            </a:r>
            <a:r>
              <a:rPr lang="ru-RU" dirty="0" err="1"/>
              <a:t>лейкотриенам</a:t>
            </a:r>
            <a:r>
              <a:rPr lang="ru-RU" dirty="0"/>
              <a:t> и антител редуцирующих </a:t>
            </a:r>
            <a:r>
              <a:rPr lang="ru-RU" dirty="0" err="1"/>
              <a:t>интерлейкины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000" b="1" dirty="0"/>
              <a:t>Г Л Ю К О К О Р Т И К О И Д Ы</a:t>
            </a:r>
          </a:p>
          <a:p>
            <a:pPr>
              <a:lnSpc>
                <a:spcPct val="120000"/>
              </a:lnSpc>
              <a:buNone/>
            </a:pPr>
            <a:br>
              <a:rPr lang="ru-RU" sz="5000" dirty="0"/>
            </a:br>
            <a:r>
              <a:rPr lang="ru-RU" sz="5000" dirty="0"/>
              <a:t>Применяются только в случаях экссудативного и пролиферативного воспаления. Они </a:t>
            </a:r>
            <a:r>
              <a:rPr lang="ru-RU" sz="5000" dirty="0" err="1"/>
              <a:t>метаболизируются</a:t>
            </a:r>
            <a:r>
              <a:rPr lang="ru-RU" sz="5000" dirty="0"/>
              <a:t> в печени и выводятся почками.</a:t>
            </a:r>
          </a:p>
          <a:p>
            <a:pPr>
              <a:lnSpc>
                <a:spcPct val="120000"/>
              </a:lnSpc>
              <a:buNone/>
            </a:pPr>
            <a:r>
              <a:rPr lang="ru-RU" sz="5000" dirty="0"/>
              <a:t>   ГК действуют на</a:t>
            </a:r>
            <a:r>
              <a:rPr lang="ru-RU" sz="5000" u="sng" dirty="0"/>
              <a:t> </a:t>
            </a:r>
            <a:r>
              <a:rPr lang="ru-RU" sz="5000" u="sng" dirty="0">
                <a:hlinkClick r:id="rId2" tooltip="Морфология бактерий. Общие вопросы. Ультраструктура бактериальной клетки"/>
              </a:rPr>
              <a:t>специфические рецепторы клетки</a:t>
            </a:r>
            <a:r>
              <a:rPr lang="ru-RU" sz="5000" dirty="0"/>
              <a:t>, проникают в ядро и действуют на уровне ДНК и РНК .</a:t>
            </a:r>
          </a:p>
          <a:p>
            <a:pPr>
              <a:lnSpc>
                <a:spcPct val="120000"/>
              </a:lnSpc>
              <a:buNone/>
            </a:pPr>
            <a:r>
              <a:rPr lang="ru-RU" sz="5000" dirty="0"/>
              <a:t>   Многофакторный механизм действия </a:t>
            </a:r>
            <a:r>
              <a:rPr lang="ru-RU" sz="5000" dirty="0" err="1"/>
              <a:t>глюкокортикоидов</a:t>
            </a:r>
            <a:r>
              <a:rPr lang="ru-RU" sz="5000" dirty="0"/>
              <a:t> позволяет применять их в пролиферативную фазу воспаления</a:t>
            </a:r>
            <a:br>
              <a:rPr lang="ru-RU" sz="5000" dirty="0"/>
            </a:br>
            <a:br>
              <a:rPr lang="ru-RU" sz="5000" dirty="0"/>
            </a:br>
            <a:r>
              <a:rPr lang="ru-RU" sz="5000" dirty="0"/>
              <a:t>                                   Основные механизмы действия</a:t>
            </a:r>
          </a:p>
          <a:p>
            <a:pPr>
              <a:lnSpc>
                <a:spcPct val="120000"/>
              </a:lnSpc>
              <a:buNone/>
            </a:pPr>
            <a:br>
              <a:rPr lang="ru-RU" sz="5000" dirty="0"/>
            </a:br>
            <a:r>
              <a:rPr lang="ru-RU" sz="5000" dirty="0"/>
              <a:t>1. Предотвращают миграцию нейтрофилов в очаг воспаления.</a:t>
            </a:r>
            <a:br>
              <a:rPr lang="ru-RU" sz="5000" dirty="0"/>
            </a:br>
            <a:r>
              <a:rPr lang="ru-RU" sz="5000" dirty="0"/>
              <a:t>2. Индукция синтеза </a:t>
            </a:r>
            <a:r>
              <a:rPr lang="ru-RU" sz="5000" dirty="0" err="1"/>
              <a:t>липокортина</a:t>
            </a:r>
            <a:r>
              <a:rPr lang="ru-RU" sz="5000" dirty="0"/>
              <a:t> ингибитора активности </a:t>
            </a:r>
            <a:r>
              <a:rPr lang="ru-RU" sz="5000" dirty="0" err="1"/>
              <a:t>фосфолипазы</a:t>
            </a:r>
            <a:r>
              <a:rPr lang="ru-RU" sz="5000" dirty="0"/>
              <a:t> А2.</a:t>
            </a:r>
            <a:br>
              <a:rPr lang="ru-RU" sz="5000" dirty="0"/>
            </a:br>
            <a:r>
              <a:rPr lang="ru-RU" sz="5000" dirty="0"/>
              <a:t>3. Оказывает подавляющее влияние на Т-лимфоциты.</a:t>
            </a:r>
            <a:br>
              <a:rPr lang="ru-RU" sz="5000" dirty="0"/>
            </a:br>
            <a:endParaRPr lang="ru-RU" sz="5000" dirty="0"/>
          </a:p>
          <a:p>
            <a:pPr>
              <a:lnSpc>
                <a:spcPct val="120000"/>
              </a:lnSpc>
              <a:buNone/>
            </a:pPr>
            <a:br>
              <a:rPr lang="ru-RU" sz="3600" dirty="0"/>
            </a:b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200" b="1" dirty="0"/>
              <a:t>Г Л Ю К О К О Р Т И К О И Д Ы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                                                        Влияние ГК на </a:t>
            </a:r>
            <a:r>
              <a:rPr lang="ru-RU" sz="9600" dirty="0" err="1"/>
              <a:t>имунитет</a:t>
            </a:r>
            <a:br>
              <a:rPr lang="ru-RU" sz="9600" dirty="0"/>
            </a:br>
            <a:r>
              <a:rPr lang="ru-RU" sz="9600" dirty="0"/>
              <a:t>1. Нарушают кооперацию лимфоцитов с макрофагами.</a:t>
            </a:r>
            <a:br>
              <a:rPr lang="ru-RU" sz="9600" dirty="0"/>
            </a:br>
            <a:r>
              <a:rPr lang="ru-RU" sz="9600" dirty="0"/>
              <a:t>2. Угнетают продукцию </a:t>
            </a:r>
            <a:r>
              <a:rPr lang="ru-RU" sz="9600" dirty="0" err="1"/>
              <a:t>IgG</a:t>
            </a:r>
            <a:r>
              <a:rPr lang="ru-RU" sz="9600" dirty="0"/>
              <a:t> и уменьшают проявления аллергии.</a:t>
            </a:r>
            <a:br>
              <a:rPr lang="ru-RU" sz="9600" dirty="0"/>
            </a:br>
            <a:r>
              <a:rPr lang="ru-RU" sz="9600" dirty="0"/>
              <a:t>3. Снижают чувствительность тканей к гистамину.</a:t>
            </a:r>
            <a:br>
              <a:rPr lang="ru-RU" sz="9600" dirty="0"/>
            </a:br>
            <a:r>
              <a:rPr lang="ru-RU" sz="9600" dirty="0"/>
              <a:t>4. Препятствуют выбросу гистамина из тучных клеток и стабилизируют тучные клетки.</a:t>
            </a:r>
            <a:br>
              <a:rPr lang="ru-RU" sz="9600" dirty="0"/>
            </a:br>
            <a:r>
              <a:rPr lang="ru-RU" sz="9600" dirty="0"/>
              <a:t>5. Стабилизируют лизосомы</a:t>
            </a:r>
            <a:br>
              <a:rPr lang="ru-RU" sz="9600" dirty="0"/>
            </a:br>
            <a:r>
              <a:rPr lang="ru-RU" sz="8000" dirty="0"/>
              <a:t>                                                             </a:t>
            </a:r>
            <a:r>
              <a:rPr lang="ru-RU" sz="8000" b="1" dirty="0"/>
              <a:t>Г Л Ю К О К О Р Т И К О И Д Ы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- влияют на синтез  БАВ,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- блокируют действие </a:t>
            </a:r>
            <a:r>
              <a:rPr lang="ru-RU" sz="9600" dirty="0" err="1"/>
              <a:t>фосфолипазы</a:t>
            </a:r>
            <a:r>
              <a:rPr lang="ru-RU" sz="9600" dirty="0"/>
              <a:t> А2 и уменьшают образование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   </a:t>
            </a:r>
            <a:r>
              <a:rPr lang="ru-RU" sz="9600" dirty="0" err="1"/>
              <a:t>арахидоновой</a:t>
            </a:r>
            <a:r>
              <a:rPr lang="ru-RU" sz="9600" dirty="0"/>
              <a:t> кислоты,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- снижают количество не только простагландинов, но и </a:t>
            </a:r>
            <a:r>
              <a:rPr lang="ru-RU" sz="9600" dirty="0" err="1"/>
              <a:t>лейкотриенов</a:t>
            </a:r>
            <a:r>
              <a:rPr lang="ru-RU" sz="9600" dirty="0"/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и действие их более мощное, чем у НПВС.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- активно подавляют экссудативную и пролиферативную фазы воспаления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/>
              <a:t>   -  Но у них и много побочных эффектов!!!</a:t>
            </a:r>
            <a:br>
              <a:rPr lang="ru-RU" sz="9600" dirty="0"/>
            </a:b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dirty="0"/>
              <a:t>Выбор препарата ГКС определяются побочными эффектами и способностью задержки натрия и воды</a:t>
            </a:r>
          </a:p>
          <a:p>
            <a:r>
              <a:rPr lang="ru-RU" dirty="0" err="1"/>
              <a:t>Триамцинолон</a:t>
            </a:r>
            <a:r>
              <a:rPr lang="ru-RU" dirty="0"/>
              <a:t> вызывает дистрофию мышц и его не </a:t>
            </a:r>
            <a:r>
              <a:rPr lang="ru-RU" dirty="0" err="1"/>
              <a:t>назначаютпри</a:t>
            </a:r>
            <a:r>
              <a:rPr lang="ru-RU" dirty="0"/>
              <a:t> миопатиях </a:t>
            </a:r>
            <a:br>
              <a:rPr lang="ru-RU" dirty="0"/>
            </a:br>
            <a:r>
              <a:rPr lang="ru-RU" dirty="0" err="1"/>
              <a:t>Преднизолон</a:t>
            </a:r>
            <a:r>
              <a:rPr lang="ru-RU" dirty="0"/>
              <a:t> имеет умеренное </a:t>
            </a:r>
            <a:r>
              <a:rPr lang="ru-RU" dirty="0" err="1"/>
              <a:t>ульцерогенное</a:t>
            </a:r>
            <a:r>
              <a:rPr lang="ru-RU" dirty="0"/>
              <a:t> действие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Дозы не высокие по </a:t>
            </a:r>
            <a:r>
              <a:rPr lang="ru-RU" dirty="0" err="1"/>
              <a:t>преднизолону</a:t>
            </a:r>
            <a:r>
              <a:rPr lang="ru-RU" dirty="0"/>
              <a:t> (20-30 мг) , схемы назначения различные,  может быть ежедневное назначение с учетом циркадного действия и  назначением основной дозы в утренние часы: </a:t>
            </a:r>
          </a:p>
          <a:p>
            <a:pPr>
              <a:buNone/>
            </a:pPr>
            <a:r>
              <a:rPr lang="ru-RU" dirty="0"/>
              <a:t>   - если 2 раза в день, то 2/3 утром и 1/3 днем, </a:t>
            </a:r>
          </a:p>
          <a:p>
            <a:pPr>
              <a:buNone/>
            </a:pPr>
            <a:r>
              <a:rPr lang="ru-RU" dirty="0"/>
              <a:t>   - если 3 раза, то 1/2 дозы утром, 1/4 днем и 1/4 вечером </a:t>
            </a:r>
          </a:p>
          <a:p>
            <a:pPr>
              <a:buNone/>
            </a:pPr>
            <a:r>
              <a:rPr lang="ru-RU" dirty="0"/>
              <a:t>   - при снижении доз начинают снижение вечерних доз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Альтернирующая схема - 20 мг 1 раз в двое суток -  эта схема часто применяется при РА и бронхиальной астме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/>
              <a:t>  </a:t>
            </a:r>
            <a:r>
              <a:rPr lang="ru-RU" sz="3400" b="1" i="1" dirty="0"/>
              <a:t>Побочные действия </a:t>
            </a:r>
            <a:r>
              <a:rPr lang="ru-RU" sz="3400" b="1" i="1" dirty="0" err="1"/>
              <a:t>глюкокортикоидов</a:t>
            </a:r>
            <a:r>
              <a:rPr lang="ru-RU" sz="3400" dirty="0"/>
              <a:t>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sz="3600" dirty="0"/>
              <a:t>1.Угнетение функции коры надпочечников</a:t>
            </a:r>
            <a:br>
              <a:rPr lang="ru-RU" sz="3600" dirty="0"/>
            </a:br>
            <a:r>
              <a:rPr lang="ru-RU" sz="3600" dirty="0"/>
              <a:t>2. Поражение желудка и кишечника</a:t>
            </a:r>
            <a:br>
              <a:rPr lang="ru-RU" sz="3600" dirty="0"/>
            </a:br>
            <a:r>
              <a:rPr lang="ru-RU" sz="3600" dirty="0"/>
              <a:t>3. </a:t>
            </a:r>
            <a:r>
              <a:rPr lang="ru-RU" sz="3600" dirty="0" err="1"/>
              <a:t>Кушингизация</a:t>
            </a:r>
            <a:br>
              <a:rPr lang="ru-RU" sz="3600" dirty="0"/>
            </a:br>
            <a:r>
              <a:rPr lang="ru-RU" sz="3600" dirty="0"/>
              <a:t>4. Изменение эмоционального и нервно-психического статуса</a:t>
            </a:r>
            <a:br>
              <a:rPr lang="ru-RU" sz="3600" dirty="0"/>
            </a:br>
            <a:r>
              <a:rPr lang="ru-RU" sz="3600" dirty="0"/>
              <a:t>5. </a:t>
            </a:r>
            <a:r>
              <a:rPr lang="ru-RU" sz="3600" dirty="0" err="1"/>
              <a:t>Остеопороз</a:t>
            </a:r>
            <a:br>
              <a:rPr lang="ru-RU" sz="3600" dirty="0"/>
            </a:br>
            <a:r>
              <a:rPr lang="ru-RU" sz="3600" dirty="0"/>
              <a:t>6. Асептический некроз костей</a:t>
            </a:r>
            <a:br>
              <a:rPr lang="ru-RU" sz="3600" dirty="0"/>
            </a:br>
            <a:r>
              <a:rPr lang="ru-RU" sz="3600" dirty="0"/>
              <a:t>7. Миопатии</a:t>
            </a:r>
            <a:br>
              <a:rPr lang="ru-RU" sz="3600" dirty="0"/>
            </a:br>
            <a:r>
              <a:rPr lang="ru-RU" sz="3600" dirty="0"/>
              <a:t>8. </a:t>
            </a:r>
            <a:r>
              <a:rPr lang="ru-RU" sz="3600" dirty="0" err="1"/>
              <a:t>Васкулиты</a:t>
            </a:r>
            <a:br>
              <a:rPr lang="ru-RU" sz="3600" dirty="0"/>
            </a:br>
            <a:r>
              <a:rPr lang="ru-RU" sz="3600" dirty="0"/>
              <a:t>9. Нарушение иммунного статуса</a:t>
            </a:r>
            <a:br>
              <a:rPr lang="ru-RU" sz="3600" dirty="0"/>
            </a:br>
            <a:r>
              <a:rPr lang="ru-RU" sz="3600" dirty="0"/>
              <a:t>10. </a:t>
            </a:r>
            <a:r>
              <a:rPr lang="ru-RU" sz="3600" dirty="0" err="1"/>
              <a:t>Стероидный</a:t>
            </a:r>
            <a:r>
              <a:rPr lang="ru-RU" sz="3600" dirty="0"/>
              <a:t> диабет</a:t>
            </a:r>
            <a:br>
              <a:rPr lang="ru-RU" sz="3600" dirty="0"/>
            </a:br>
            <a:r>
              <a:rPr lang="ru-RU" sz="3600" dirty="0"/>
              <a:t>11. Синдром отмены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/>
              <a:t>12. Тромбофлебиты</a:t>
            </a:r>
            <a:br>
              <a:rPr lang="ru-RU" sz="3600" dirty="0"/>
            </a:br>
            <a:r>
              <a:rPr lang="ru-RU" sz="3600" dirty="0"/>
              <a:t>13. Нарушение менструального цикла</a:t>
            </a:r>
            <a:br>
              <a:rPr lang="ru-RU" sz="3600" dirty="0"/>
            </a:br>
            <a:r>
              <a:rPr lang="ru-RU" sz="3600" dirty="0"/>
              <a:t>14. Задержка роста</a:t>
            </a:r>
            <a:br>
              <a:rPr lang="ru-RU" sz="3600" dirty="0"/>
            </a:br>
            <a:r>
              <a:rPr lang="ru-RU" sz="3600" dirty="0"/>
              <a:t>15. Появление угрей на теле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4" y="428604"/>
            <a:ext cx="9572692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/>
              <a:t>Иммунодепрессанты</a:t>
            </a:r>
            <a:r>
              <a:rPr lang="ru-RU" sz="3600" dirty="0"/>
              <a:t> (</a:t>
            </a:r>
            <a:r>
              <a:rPr lang="ru-RU" sz="3600" dirty="0" err="1"/>
              <a:t>иммуносупрессоры</a:t>
            </a:r>
            <a:r>
              <a:rPr lang="ru-RU" sz="3600" dirty="0"/>
              <a:t>) применяются в качестве</a:t>
            </a:r>
          </a:p>
          <a:p>
            <a:pPr>
              <a:buNone/>
            </a:pPr>
            <a:r>
              <a:rPr lang="ru-RU" sz="3600" dirty="0"/>
              <a:t> средств патогенетической терапии тяжелых проявлений гипериммунных реакций, (различных аутоиммунных заболеваниях и др.),  связанных с клеточным иммунитетом</a:t>
            </a:r>
          </a:p>
          <a:p>
            <a:pPr>
              <a:buNone/>
            </a:pPr>
            <a:r>
              <a:rPr lang="ru-RU" sz="3600" dirty="0"/>
              <a:t>   Действие иммунодепрессивных препаратов направлено на ключевые этапы клеточного иммунного ответа замедленного типа, поэтому они дают ощутимый терапевтический эффект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/>
              <a:t>Иммунодепрессанты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Основная область использования - это лечение ревматических заболеваний (коллагенозов), РА, СКВ, узелкового периартериита, склеродермии; иммунных поражений ЦНС, почек и других аутоиммунных заболеваний; ряд препаратов применяется в хирургии для профилактики отторжения трансплантата при пересадке органов и тканей</a:t>
            </a:r>
          </a:p>
          <a:p>
            <a:pPr>
              <a:buNone/>
            </a:pPr>
            <a:r>
              <a:rPr lang="ru-RU" sz="2800" dirty="0"/>
              <a:t> </a:t>
            </a:r>
          </a:p>
          <a:p>
            <a:pPr>
              <a:buNone/>
            </a:pPr>
            <a:r>
              <a:rPr lang="ru-RU" sz="2800" b="1" dirty="0"/>
              <a:t>Иммунодепрессанты </a:t>
            </a:r>
            <a:r>
              <a:rPr lang="ru-RU" sz="2800" dirty="0"/>
              <a:t>весьма токсичны и используются, когда возможности иной терапии исчерпаны, а риск прогрессирования болезни превосходит риск </a:t>
            </a:r>
            <a:r>
              <a:rPr lang="ru-RU" sz="2800" dirty="0" err="1"/>
              <a:t>иммуносупрессии</a:t>
            </a:r>
            <a:r>
              <a:rPr lang="ru-RU" sz="2800" dirty="0"/>
              <a:t> </a:t>
            </a:r>
          </a:p>
          <a:p>
            <a:pPr>
              <a:buNone/>
            </a:pPr>
            <a:endParaRPr lang="ru-RU" sz="2800" i="1" dirty="0"/>
          </a:p>
          <a:p>
            <a:pPr>
              <a:buNone/>
            </a:pPr>
            <a:r>
              <a:rPr lang="ru-RU" sz="2800" i="1" dirty="0"/>
              <a:t>Назначение иммунодепрессантов производится только специалистом в соответствующей области медицины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lvl="1" algn="ctr">
              <a:buNone/>
            </a:pPr>
            <a:r>
              <a:rPr lang="ru-RU" sz="2400" dirty="0"/>
              <a:t>Различают:</a:t>
            </a:r>
          </a:p>
          <a:p>
            <a:pPr lvl="1">
              <a:buNone/>
            </a:pPr>
            <a:r>
              <a:rPr lang="ru-RU" sz="2400" b="1" dirty="0"/>
              <a:t>«Малые иммунодепрессанты» - </a:t>
            </a:r>
            <a:r>
              <a:rPr lang="ru-RU" sz="2400" dirty="0"/>
              <a:t>оказывают умеренное </a:t>
            </a:r>
          </a:p>
          <a:p>
            <a:pPr lvl="1">
              <a:buNone/>
            </a:pPr>
            <a:r>
              <a:rPr lang="ru-RU" sz="2400" dirty="0"/>
              <a:t> иммунодепрессивное действие: </a:t>
            </a:r>
          </a:p>
          <a:p>
            <a:r>
              <a:rPr lang="ru-RU" sz="2400" dirty="0"/>
              <a:t>а) </a:t>
            </a:r>
            <a:r>
              <a:rPr lang="ru-RU" sz="2400" dirty="0" err="1"/>
              <a:t>хин</a:t>
            </a:r>
            <a:r>
              <a:rPr lang="ru-RU" sz="2400" b="1" i="1" dirty="0" err="1"/>
              <a:t>гамин</a:t>
            </a:r>
            <a:r>
              <a:rPr lang="ru-RU" sz="2400" b="1" i="1" dirty="0"/>
              <a:t> (</a:t>
            </a:r>
            <a:r>
              <a:rPr lang="ru-RU" sz="2400" b="1" i="1" dirty="0" err="1"/>
              <a:t>хлорохин</a:t>
            </a:r>
            <a:r>
              <a:rPr lang="ru-RU" sz="2400" b="1" i="1" dirty="0"/>
              <a:t>)</a:t>
            </a:r>
          </a:p>
          <a:p>
            <a:r>
              <a:rPr lang="ru-RU" sz="2400" dirty="0"/>
              <a:t>б) препараты золота </a:t>
            </a:r>
            <a:r>
              <a:rPr lang="ru-RU" sz="2400" i="1" dirty="0"/>
              <a:t>(</a:t>
            </a:r>
            <a:r>
              <a:rPr lang="ru-RU" sz="2400" b="1" i="1" dirty="0" err="1"/>
              <a:t>кризанол</a:t>
            </a:r>
            <a:r>
              <a:rPr lang="ru-RU" sz="2400" b="1" i="1" dirty="0"/>
              <a:t>, </a:t>
            </a:r>
            <a:r>
              <a:rPr lang="ru-RU" sz="2400" b="1" i="1" dirty="0" err="1"/>
              <a:t>ауранофин</a:t>
            </a:r>
            <a:r>
              <a:rPr lang="ru-RU" sz="2400" i="1" dirty="0"/>
              <a:t> </a:t>
            </a:r>
            <a:r>
              <a:rPr lang="ru-RU" sz="2400" dirty="0"/>
              <a:t>и др.)</a:t>
            </a:r>
          </a:p>
          <a:p>
            <a:r>
              <a:rPr lang="ru-RU" sz="2400" dirty="0"/>
              <a:t>в) </a:t>
            </a:r>
            <a:r>
              <a:rPr lang="ru-RU" sz="2400" b="1" i="1" dirty="0" err="1"/>
              <a:t>пеницилламин</a:t>
            </a:r>
            <a:r>
              <a:rPr lang="ru-RU" sz="2400" b="1" i="1" dirty="0"/>
              <a:t> (</a:t>
            </a:r>
            <a:r>
              <a:rPr lang="ru-RU" sz="2400" b="1" i="1" dirty="0" err="1"/>
              <a:t>купренил</a:t>
            </a:r>
            <a:r>
              <a:rPr lang="ru-RU" sz="2400" b="1" i="1" dirty="0"/>
              <a:t>)</a:t>
            </a:r>
          </a:p>
          <a:p>
            <a:endParaRPr lang="ru-RU" sz="2400" b="1" i="1" dirty="0"/>
          </a:p>
          <a:p>
            <a:pPr>
              <a:buNone/>
            </a:pPr>
            <a:r>
              <a:rPr lang="ru-RU" sz="2400" b="1" dirty="0"/>
              <a:t>    «Большие иммунодепрессанты»</a:t>
            </a:r>
            <a:r>
              <a:rPr lang="ru-RU" sz="2400" dirty="0"/>
              <a:t>  - обладают более сильным </a:t>
            </a:r>
          </a:p>
          <a:p>
            <a:pPr>
              <a:buNone/>
            </a:pPr>
            <a:r>
              <a:rPr lang="ru-RU" sz="2400" dirty="0"/>
              <a:t>    иммунодепрессивным эффектом: </a:t>
            </a:r>
          </a:p>
          <a:p>
            <a:r>
              <a:rPr lang="ru-RU" sz="2400" dirty="0"/>
              <a:t>а) </a:t>
            </a:r>
            <a:r>
              <a:rPr lang="ru-RU" sz="2400" dirty="0" err="1"/>
              <a:t>цитостатики</a:t>
            </a:r>
            <a:r>
              <a:rPr lang="ru-RU" sz="2400" dirty="0"/>
              <a:t> </a:t>
            </a:r>
            <a:r>
              <a:rPr lang="ru-RU" sz="2400" b="1" i="1" dirty="0" err="1"/>
              <a:t>азатиоприн</a:t>
            </a:r>
            <a:r>
              <a:rPr lang="ru-RU" sz="2400" b="1" i="1" dirty="0"/>
              <a:t> (</a:t>
            </a:r>
            <a:r>
              <a:rPr lang="ru-RU" sz="2400" b="1" i="1" dirty="0" err="1"/>
              <a:t>имуран</a:t>
            </a:r>
            <a:r>
              <a:rPr lang="ru-RU" sz="2400" b="1" i="1" dirty="0"/>
              <a:t>), </a:t>
            </a:r>
            <a:r>
              <a:rPr lang="ru-RU" sz="2400" b="1" i="1" dirty="0" err="1"/>
              <a:t>метотрексат</a:t>
            </a:r>
            <a:r>
              <a:rPr lang="ru-RU" sz="2400" b="1" i="1" dirty="0"/>
              <a:t>,   </a:t>
            </a:r>
            <a:r>
              <a:rPr lang="ru-RU" sz="2400" b="1" i="1" dirty="0" err="1"/>
              <a:t>циклофосфамид</a:t>
            </a:r>
            <a:r>
              <a:rPr lang="ru-RU" sz="2400" b="1" i="1" dirty="0"/>
              <a:t> (</a:t>
            </a:r>
            <a:r>
              <a:rPr lang="ru-RU" sz="2400" b="1" i="1" dirty="0" err="1"/>
              <a:t>циклофосфан</a:t>
            </a:r>
            <a:r>
              <a:rPr lang="ru-RU" sz="2400" b="1" i="1" dirty="0"/>
              <a:t>);</a:t>
            </a:r>
            <a:r>
              <a:rPr lang="ru-RU" sz="2400" dirty="0"/>
              <a:t> </a:t>
            </a:r>
          </a:p>
          <a:p>
            <a:r>
              <a:rPr lang="ru-RU" sz="2400" b="1" dirty="0"/>
              <a:t>б) </a:t>
            </a:r>
            <a:r>
              <a:rPr lang="ru-RU" sz="2400" b="1" i="1" dirty="0" err="1"/>
              <a:t>циклоспорин</a:t>
            </a:r>
            <a:r>
              <a:rPr lang="ru-RU" sz="2400" b="1" i="1" dirty="0"/>
              <a:t> (</a:t>
            </a:r>
            <a:r>
              <a:rPr lang="ru-RU" sz="2400" b="1" i="1" dirty="0" err="1"/>
              <a:t>сандиммун</a:t>
            </a:r>
            <a:r>
              <a:rPr lang="ru-RU" sz="2400" b="1" i="1" dirty="0"/>
              <a:t>); </a:t>
            </a:r>
          </a:p>
          <a:p>
            <a:r>
              <a:rPr lang="ru-RU" sz="2400" dirty="0"/>
              <a:t>в) </a:t>
            </a:r>
            <a:r>
              <a:rPr lang="ru-RU" sz="2400" dirty="0" err="1"/>
              <a:t>глюкокортикоиды</a:t>
            </a:r>
            <a:r>
              <a:rPr lang="ru-RU" sz="2400" dirty="0"/>
              <a:t> </a:t>
            </a:r>
            <a:r>
              <a:rPr lang="ru-RU" sz="2400" i="1" dirty="0"/>
              <a:t>(</a:t>
            </a:r>
            <a:r>
              <a:rPr lang="ru-RU" sz="2400" b="1" i="1" dirty="0" err="1"/>
              <a:t>преднизолон</a:t>
            </a:r>
            <a:r>
              <a:rPr lang="ru-RU" sz="2400" b="1" i="1" dirty="0"/>
              <a:t> </a:t>
            </a:r>
            <a:r>
              <a:rPr lang="ru-RU" sz="2400" dirty="0"/>
              <a:t>и др.);</a:t>
            </a:r>
          </a:p>
          <a:p>
            <a:r>
              <a:rPr lang="ru-RU" sz="2400" dirty="0"/>
              <a:t>г) антилимфоцитарные глобулины (антитела) </a:t>
            </a:r>
            <a:r>
              <a:rPr lang="ru-RU" sz="2400" b="1" i="1" dirty="0" err="1"/>
              <a:t>ортоклон</a:t>
            </a:r>
            <a:r>
              <a:rPr lang="ru-RU" sz="2400" b="1" i="1" dirty="0"/>
              <a:t> (</a:t>
            </a:r>
            <a:r>
              <a:rPr lang="ru-RU" sz="2400" b="1" i="1" dirty="0" err="1"/>
              <a:t>муромонаб</a:t>
            </a:r>
            <a:r>
              <a:rPr lang="ru-RU" sz="2400" b="1" i="1" dirty="0"/>
              <a:t>)</a:t>
            </a:r>
            <a:r>
              <a:rPr lang="ru-RU" sz="2400" i="1" dirty="0"/>
              <a:t> </a:t>
            </a:r>
            <a:r>
              <a:rPr lang="ru-RU" sz="2400" dirty="0"/>
              <a:t>и др.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/>
              <a:t>«Малые иммунодепрессанты» </a:t>
            </a:r>
          </a:p>
          <a:p>
            <a:pPr>
              <a:buNone/>
            </a:pPr>
            <a:r>
              <a:rPr lang="ru-RU" sz="2800" b="1" i="1" dirty="0" err="1"/>
              <a:t>Пеницилламин</a:t>
            </a:r>
            <a:r>
              <a:rPr lang="ru-RU" sz="2800" b="1" i="1" dirty="0"/>
              <a:t> </a:t>
            </a:r>
            <a:r>
              <a:rPr lang="ru-RU" sz="2800" dirty="0"/>
              <a:t>способен прямо взаимодействовать с </a:t>
            </a:r>
            <a:r>
              <a:rPr lang="ru-RU" sz="2800" dirty="0" err="1"/>
              <a:t>ревматоидным</a:t>
            </a:r>
            <a:r>
              <a:rPr lang="ru-RU" sz="2800" dirty="0"/>
              <a:t> фактором и разрушать его; </a:t>
            </a:r>
          </a:p>
          <a:p>
            <a:pPr>
              <a:buNone/>
            </a:pPr>
            <a:r>
              <a:rPr lang="ru-RU" sz="2800" dirty="0"/>
              <a:t>    кроме того, он нарушает созревание коллагена, замедляет пролиферацию Тлф. </a:t>
            </a:r>
          </a:p>
          <a:p>
            <a:pPr>
              <a:buNone/>
            </a:pPr>
            <a:r>
              <a:rPr lang="ru-RU" sz="2800" dirty="0" err="1"/>
              <a:t>Пеницилламин</a:t>
            </a:r>
            <a:r>
              <a:rPr lang="ru-RU" sz="2800" dirty="0"/>
              <a:t> образует комплексы с двухвалентными металлами (медь, железо, цинк, марганец и др.). </a:t>
            </a:r>
          </a:p>
          <a:p>
            <a:pPr>
              <a:buNone/>
            </a:pPr>
            <a:r>
              <a:rPr lang="ru-RU" sz="2800" dirty="0"/>
              <a:t>Комплекс с медью нейтрализует активные радикалы кислорода, поддерживающие аутоиммунные процессы и воспаление. </a:t>
            </a:r>
          </a:p>
          <a:p>
            <a:pPr>
              <a:buNone/>
            </a:pPr>
            <a:r>
              <a:rPr lang="ru-RU" sz="2800" dirty="0"/>
              <a:t>Многое в механизме иммунодепрессивного и противовоспалительного действия препаратов остается неясным.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 определенных условиях иммунные механизмы,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играющие важную роль в защите организма от различных вредных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воздействий,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могут быть причиной нежелательных реакций: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отторжение пересаженных тканей и органов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связано с иммунологической несовместимостью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При тканевой несовместимости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организм вырабатывает к антигенам чужеродной ткани антитела,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которые совместно с лимфоидными клетками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вызывают ее повреждение и гибель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 современным данным некоторые заболевания</a:t>
            </a:r>
          </a:p>
          <a:p>
            <a:pPr algn="ctr">
              <a:buNone/>
            </a:pPr>
            <a:r>
              <a:rPr lang="ru-RU" sz="2000" i="1" dirty="0">
                <a:latin typeface="Arial" pitchFamily="34" charset="0"/>
                <a:cs typeface="Arial" pitchFamily="34" charset="0"/>
              </a:rPr>
              <a:t>(СКВ, ИТП, узелковый периартериит, аутоиммунный ГН,  НЯК, РА и </a:t>
            </a:r>
            <a:r>
              <a:rPr lang="ru-RU" sz="2000" i="1" dirty="0" err="1">
                <a:latin typeface="Arial" pitchFamily="34" charset="0"/>
                <a:cs typeface="Arial" pitchFamily="34" charset="0"/>
              </a:rPr>
              <a:t>др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 )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могут рассматриваться как аутоиммунные процессы,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возникающие в результате высвобождения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содержащихся в организме специфических антигенов 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 нормальных условиях эти антигены находятся в связанном состоянии</a:t>
            </a:r>
          </a:p>
          <a:p>
            <a:pPr algn="ctr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 иммунопатологических реакций не вызывают 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«Малые иммунодепрессанты» </a:t>
            </a:r>
          </a:p>
          <a:p>
            <a:pPr>
              <a:buNone/>
            </a:pPr>
            <a:r>
              <a:rPr lang="ru-RU" b="1" i="1" dirty="0" err="1"/>
              <a:t>Пеницилламин</a:t>
            </a:r>
            <a:r>
              <a:rPr lang="ru-RU" i="1" dirty="0"/>
              <a:t> </a:t>
            </a:r>
            <a:r>
              <a:rPr lang="ru-RU" dirty="0"/>
              <a:t>одно из наиболее активных базисных средств терапии </a:t>
            </a:r>
            <a:r>
              <a:rPr lang="ru-RU" dirty="0" err="1"/>
              <a:t>ревматоидного</a:t>
            </a:r>
            <a:r>
              <a:rPr lang="ru-RU" dirty="0"/>
              <a:t> артрита. Наилучшие результаты отмечены у больных с высокой скоростью синтеза коллагена и повышенным уровнем специфических антител в плазме. Назначается внутрь в капсулах по индивидуальным схемам; эффект достигает терапевтического пика спустя 9—15 месяцев. </a:t>
            </a:r>
          </a:p>
          <a:p>
            <a:pPr>
              <a:buNone/>
            </a:pPr>
            <a:r>
              <a:rPr lang="ru-RU" dirty="0" err="1"/>
              <a:t>Пеницилламин</a:t>
            </a:r>
            <a:r>
              <a:rPr lang="ru-RU" dirty="0"/>
              <a:t> относится к токсичным препаратам — может вызывать нарушение вкуса, тошноту, рвоту, понос, зуд, покраснение кожи, повышение температуры, наруше­ние функции почек </a:t>
            </a:r>
          </a:p>
          <a:p>
            <a:pPr>
              <a:buNone/>
            </a:pPr>
            <a:r>
              <a:rPr lang="ru-RU" dirty="0"/>
              <a:t>Лечение </a:t>
            </a:r>
            <a:r>
              <a:rPr lang="ru-RU" dirty="0" err="1"/>
              <a:t>ревматоидного</a:t>
            </a:r>
            <a:r>
              <a:rPr lang="ru-RU" dirty="0"/>
              <a:t> артрита </a:t>
            </a:r>
            <a:r>
              <a:rPr lang="ru-RU" b="1" i="1" dirty="0"/>
              <a:t>препаратами золота</a:t>
            </a:r>
            <a:r>
              <a:rPr lang="ru-RU" i="1" dirty="0"/>
              <a:t> </a:t>
            </a:r>
            <a:r>
              <a:rPr lang="ru-RU" dirty="0"/>
              <a:t>наиболее показано больным молодого возраста в ранней стадии болезни. </a:t>
            </a:r>
          </a:p>
          <a:p>
            <a:pPr>
              <a:buNone/>
            </a:pPr>
            <a:r>
              <a:rPr lang="ru-RU" b="1" dirty="0" err="1"/>
              <a:t>Кризанол</a:t>
            </a:r>
            <a:r>
              <a:rPr lang="ru-RU" dirty="0"/>
              <a:t> вводят внутримышечно 1 раз в неделю; </a:t>
            </a:r>
            <a:r>
              <a:rPr lang="ru-RU" dirty="0" err="1"/>
              <a:t>ауранофин</a:t>
            </a:r>
            <a:r>
              <a:rPr lang="ru-RU" dirty="0"/>
              <a:t> назначают внутрь ежедневно. Отложение частиц золота обнаруживается в </a:t>
            </a:r>
            <a:r>
              <a:rPr lang="ru-RU" dirty="0" err="1"/>
              <a:t>ревматоидной</a:t>
            </a:r>
            <a:r>
              <a:rPr lang="ru-RU" dirty="0"/>
              <a:t> ткани суставов, в лимфатических узлах. Об эффективности лечения можно судить только через 6 месяцев применения этих препаратов. Основ­ное препятствие широкому использованию препаратов золо­та их токсичность, в частности для почек. 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sz="3200" b="1" dirty="0"/>
              <a:t>«Большие иммунодепрессанты» </a:t>
            </a:r>
            <a:r>
              <a:rPr lang="ru-RU" sz="3200" dirty="0"/>
              <a:t>применяются для лечения тяжелых, не поддающихся лечению другими препаратами форм </a:t>
            </a:r>
            <a:r>
              <a:rPr lang="ru-RU" sz="3200" dirty="0" err="1"/>
              <a:t>ревматоидного</a:t>
            </a:r>
            <a:r>
              <a:rPr lang="ru-RU" sz="3200" dirty="0"/>
              <a:t> артрита, системной красной волчанки, других коллагенозов и аутоиммунных заболеваний; некоторые препараты используются для предупреждения реакции отторжения трансплантата после пересадки органов</a:t>
            </a:r>
          </a:p>
          <a:p>
            <a:pPr>
              <a:buNone/>
            </a:pPr>
            <a:r>
              <a:rPr lang="ru-RU" sz="3200" dirty="0"/>
              <a:t> </a:t>
            </a:r>
          </a:p>
          <a:p>
            <a:r>
              <a:rPr lang="ru-RU" sz="3200" dirty="0"/>
              <a:t>Препараты из группы </a:t>
            </a:r>
            <a:r>
              <a:rPr lang="ru-RU" sz="3200" i="1" dirty="0" err="1"/>
              <a:t>цитостатиков</a:t>
            </a:r>
            <a:r>
              <a:rPr lang="ru-RU" sz="3200" i="1" dirty="0"/>
              <a:t> (</a:t>
            </a:r>
            <a:r>
              <a:rPr lang="ru-RU" sz="3200" i="1" dirty="0" err="1"/>
              <a:t>азатиоприн</a:t>
            </a:r>
            <a:r>
              <a:rPr lang="ru-RU" sz="3200" i="1" dirty="0"/>
              <a:t>, </a:t>
            </a:r>
            <a:r>
              <a:rPr lang="ru-RU" sz="3200" i="1" dirty="0" err="1"/>
              <a:t>метотрексат</a:t>
            </a:r>
            <a:r>
              <a:rPr lang="ru-RU" sz="3200" i="1" dirty="0"/>
              <a:t>, </a:t>
            </a:r>
            <a:r>
              <a:rPr lang="ru-RU" sz="3200" i="1" dirty="0" err="1"/>
              <a:t>циклофосфамид</a:t>
            </a:r>
            <a:r>
              <a:rPr lang="ru-RU" sz="3200" i="1" dirty="0"/>
              <a:t>) </a:t>
            </a:r>
            <a:r>
              <a:rPr lang="ru-RU" sz="3200" dirty="0"/>
              <a:t>блокируют клеточное деление, в том числе Т- и В-лимфоцитов, тормозят синтез белков, включая антитела. </a:t>
            </a:r>
            <a:br>
              <a:rPr lang="ru-RU" sz="3200" dirty="0"/>
            </a:b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br>
              <a:rPr lang="ru-RU" dirty="0"/>
            </a:br>
            <a:r>
              <a:rPr lang="ru-RU" dirty="0"/>
              <a:t>Эти эффекты достигаются: </a:t>
            </a:r>
          </a:p>
          <a:p>
            <a:r>
              <a:rPr lang="ru-RU" sz="2800" dirty="0"/>
              <a:t>а) в результате конкуренции с естественными </a:t>
            </a:r>
            <a:r>
              <a:rPr lang="ru-RU" sz="2800" dirty="0" err="1"/>
              <a:t>пурииовыми</a:t>
            </a:r>
            <a:r>
              <a:rPr lang="ru-RU" sz="2800" dirty="0"/>
              <a:t> основаниями ДНК и РНК (</a:t>
            </a:r>
            <a:r>
              <a:rPr lang="ru-RU" sz="2800" dirty="0" err="1"/>
              <a:t>азатиоприн</a:t>
            </a:r>
            <a:r>
              <a:rPr lang="ru-RU" sz="2800" dirty="0"/>
              <a:t>) и вытеснением их из биосинтеза;</a:t>
            </a:r>
          </a:p>
          <a:p>
            <a:r>
              <a:rPr lang="ru-RU" sz="2800" dirty="0"/>
              <a:t>б) в результате антагонизма по отношению к </a:t>
            </a:r>
            <a:r>
              <a:rPr lang="ru-RU" sz="2800" dirty="0" err="1"/>
              <a:t>фолиевой</a:t>
            </a:r>
            <a:r>
              <a:rPr lang="ru-RU" sz="2800" dirty="0"/>
              <a:t> кислоте (</a:t>
            </a:r>
            <a:r>
              <a:rPr lang="ru-RU" sz="2800" dirty="0" err="1"/>
              <a:t>метотрексат</a:t>
            </a:r>
            <a:r>
              <a:rPr lang="ru-RU" sz="2800" dirty="0"/>
              <a:t>), принимающей участие в синтезе пуриновых и пиримидиновых нуклеотидов; </a:t>
            </a:r>
          </a:p>
          <a:p>
            <a:r>
              <a:rPr lang="ru-RU" sz="2800" dirty="0"/>
              <a:t>в) «сшивками» спиралей ДНК в клетках (</a:t>
            </a:r>
            <a:r>
              <a:rPr lang="ru-RU" sz="2800" dirty="0" err="1"/>
              <a:t>циклофосфан</a:t>
            </a:r>
            <a:r>
              <a:rPr lang="ru-RU" sz="2800" dirty="0"/>
              <a:t>) с нарушением процесса редупликации ДНК и клеточного деления. Влияние препаратов этого ряда на разные этапы клеточного и гуморального иммунных ответов несколько различаются. Лечебный эффект при лечении ревматических и других аутоиммунных заболеваний развивается довольно медленно и достигает пика спустя </a:t>
            </a:r>
            <a:r>
              <a:rPr lang="ru-RU" sz="2800" i="1" baseline="30000" dirty="0"/>
              <a:t>1</a:t>
            </a:r>
            <a:r>
              <a:rPr lang="ru-RU" sz="2800" i="1" dirty="0"/>
              <a:t>/</a:t>
            </a:r>
            <a:r>
              <a:rPr lang="ru-RU" sz="2800" i="1" baseline="-25000" dirty="0"/>
              <a:t>2</a:t>
            </a:r>
            <a:r>
              <a:rPr lang="ru-RU" sz="2800" i="1" dirty="0"/>
              <a:t>— 2 </a:t>
            </a:r>
            <a:r>
              <a:rPr lang="ru-RU" sz="2800" dirty="0"/>
              <a:t>года от начала терапии. </a:t>
            </a:r>
          </a:p>
          <a:p>
            <a:pPr>
              <a:buNone/>
            </a:pPr>
            <a:r>
              <a:rPr lang="ru-RU" sz="2800" dirty="0"/>
              <a:t> 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Недостатки этих «б</a:t>
            </a:r>
            <a:r>
              <a:rPr lang="ru-RU" b="1" dirty="0"/>
              <a:t>ольших иммунодепрессантов»</a:t>
            </a:r>
            <a:r>
              <a:rPr lang="ru-RU" dirty="0"/>
              <a:t>:</a:t>
            </a:r>
          </a:p>
          <a:p>
            <a:r>
              <a:rPr lang="ru-RU" dirty="0"/>
              <a:t>а) общий цитотоксический эффект в отношении тканей с высоким темпом физиологической регенерации они подавляют кроветворение и вызывают лейкопению, тромбоцитопению, анемию; нарушают регенерацию слизистой ЖКТ (изъязвление ЖКТ); </a:t>
            </a:r>
          </a:p>
          <a:p>
            <a:r>
              <a:rPr lang="ru-RU" dirty="0"/>
              <a:t>б) выраженное подавление иммунитета противовирусного, противогрибкового, антибактериального и др. Довольно высока токсичность этих препаратов в отношении печени и почек.</a:t>
            </a:r>
          </a:p>
          <a:p>
            <a:pPr>
              <a:buNone/>
            </a:pPr>
            <a:r>
              <a:rPr lang="ru-RU" i="1" dirty="0"/>
              <a:t>  </a:t>
            </a:r>
            <a:r>
              <a:rPr lang="ru-RU" i="1" dirty="0" err="1"/>
              <a:t>Циклофосфан</a:t>
            </a:r>
            <a:r>
              <a:rPr lang="ru-RU" i="1" dirty="0"/>
              <a:t>, </a:t>
            </a:r>
            <a:r>
              <a:rPr lang="ru-RU" dirty="0"/>
              <a:t>кроме того, чаще других препаратов вызывает бесплодие, обратимое выпадение волос, тошноту и рвоту. </a:t>
            </a:r>
          </a:p>
          <a:p>
            <a:pPr>
              <a:buNone/>
            </a:pPr>
            <a:r>
              <a:rPr lang="ru-RU" dirty="0"/>
              <a:t>  Целесообразно сочетание таких иммунодепрессантов (со снижением дозировок) с нестероидными противовоспалительными препаратами (</a:t>
            </a:r>
            <a:r>
              <a:rPr lang="ru-RU" dirty="0" err="1"/>
              <a:t>индометацином</a:t>
            </a:r>
            <a:r>
              <a:rPr lang="ru-RU" dirty="0"/>
              <a:t>, </a:t>
            </a:r>
            <a:r>
              <a:rPr lang="ru-RU" dirty="0" err="1"/>
              <a:t>ортофеном</a:t>
            </a:r>
            <a:r>
              <a:rPr lang="ru-RU" dirty="0"/>
              <a:t> и др.), </a:t>
            </a:r>
            <a:r>
              <a:rPr lang="ru-RU" dirty="0" err="1"/>
              <a:t>глюкокортикоидами</a:t>
            </a:r>
            <a:r>
              <a:rPr lang="ru-RU" dirty="0"/>
              <a:t>, </a:t>
            </a:r>
            <a:r>
              <a:rPr lang="ru-RU" dirty="0" err="1"/>
              <a:t>хингамином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  При этом удается добиться лучшей переносимости препаратов. </a:t>
            </a:r>
          </a:p>
          <a:p>
            <a:pPr>
              <a:buNone/>
            </a:pPr>
            <a:r>
              <a:rPr lang="ru-RU" dirty="0"/>
              <a:t>  Одновременно отмечается более сильное подавление местных </a:t>
            </a:r>
            <a:r>
              <a:rPr lang="ru-RU" dirty="0" err="1"/>
              <a:t>иммуновоспалительных</a:t>
            </a:r>
            <a:r>
              <a:rPr lang="ru-RU" dirty="0"/>
              <a:t> процессов в суставах, коже, почках. 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714356"/>
            <a:ext cx="9365491" cy="6143644"/>
          </a:xfrm>
        </p:spPr>
        <p:txBody>
          <a:bodyPr>
            <a:normAutofit/>
          </a:bodyPr>
          <a:lstStyle/>
          <a:p>
            <a:r>
              <a:rPr lang="ru-RU" b="1" i="1" dirty="0" err="1"/>
              <a:t>Азатиоприн</a:t>
            </a:r>
            <a:r>
              <a:rPr lang="ru-RU" i="1" dirty="0"/>
              <a:t> </a:t>
            </a:r>
            <a:r>
              <a:rPr lang="ru-RU" dirty="0"/>
              <a:t>наиболее эффективный и менее токсичный иммунодепрессант, в большей степени подавляет Т-лимфоциты, чем В-лимфоциты, иногда применяется для подавления реакции отторжения трансплантата (тканевой несовместимости) при пересадке органов. </a:t>
            </a:r>
          </a:p>
          <a:p>
            <a:r>
              <a:rPr lang="ru-RU" dirty="0"/>
              <a:t>К </a:t>
            </a:r>
            <a:r>
              <a:rPr lang="ru-RU" b="1" i="1" dirty="0" err="1"/>
              <a:t>метотрексату</a:t>
            </a:r>
            <a:r>
              <a:rPr lang="ru-RU" b="1" i="1" dirty="0"/>
              <a:t> </a:t>
            </a:r>
            <a:r>
              <a:rPr lang="ru-RU" dirty="0"/>
              <a:t>более чувствительны В-лимфоциты, он сильнее нарушает образование антител, в малых дозах проявляет в большей степени противовоспалительный эффект, чем иммунодепрессивный. </a:t>
            </a:r>
          </a:p>
          <a:p>
            <a:r>
              <a:rPr lang="ru-RU" dirty="0" err="1"/>
              <a:t>Метотрексат</a:t>
            </a:r>
            <a:r>
              <a:rPr lang="ru-RU" dirty="0"/>
              <a:t> и </a:t>
            </a:r>
            <a:r>
              <a:rPr lang="ru-RU" dirty="0" err="1"/>
              <a:t>циклофосфан</a:t>
            </a:r>
            <a:r>
              <a:rPr lang="ru-RU" dirty="0"/>
              <a:t> являются также активными противоопухолевыми средствами.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0"/>
            <a:ext cx="9365491" cy="685800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err="1"/>
              <a:t>Циклоспорин</a:t>
            </a:r>
            <a:r>
              <a:rPr lang="ru-RU" b="1" i="1" dirty="0"/>
              <a:t> (</a:t>
            </a:r>
            <a:r>
              <a:rPr lang="ru-RU" b="1" i="1" dirty="0" err="1"/>
              <a:t>сандиммун</a:t>
            </a:r>
            <a:r>
              <a:rPr lang="ru-RU" b="1" i="1" dirty="0"/>
              <a:t>)</a:t>
            </a:r>
            <a:r>
              <a:rPr lang="ru-RU" i="1" dirty="0"/>
              <a:t> - </a:t>
            </a:r>
            <a:r>
              <a:rPr lang="ru-RU" dirty="0"/>
              <a:t>иммунодепрессант нового поколения, представляет собой антибиотик циклический полипептид, состоящий из 11 аминокислот. </a:t>
            </a:r>
          </a:p>
          <a:p>
            <a:r>
              <a:rPr lang="ru-RU" dirty="0"/>
              <a:t>Особенность препарата - обратимое и избирательное угнетение клеточного иммунного ответа на ранних этапах: </a:t>
            </a:r>
          </a:p>
          <a:p>
            <a:pPr>
              <a:buNone/>
            </a:pPr>
            <a:r>
              <a:rPr lang="ru-RU" dirty="0"/>
              <a:t>                        подавляет способность Т-помощников продуцировать ИЛ-2. </a:t>
            </a:r>
          </a:p>
          <a:p>
            <a:r>
              <a:rPr lang="ru-RU" dirty="0"/>
              <a:t>В результате этого Т-клетки остаются в состоянии покоя, не образуются активные клоны Т-лимфоцитов, в первую оче­редь цитотоксических Т-киллеров, убивающих чужеродные в иммунном отношении клетки пересаженных тканей. </a:t>
            </a:r>
          </a:p>
          <a:p>
            <a:r>
              <a:rPr lang="ru-RU" dirty="0"/>
              <a:t>В отличие от </a:t>
            </a:r>
            <a:r>
              <a:rPr lang="ru-RU" dirty="0" err="1"/>
              <a:t>цитостатиков</a:t>
            </a:r>
            <a:r>
              <a:rPr lang="ru-RU" dirty="0"/>
              <a:t>, </a:t>
            </a:r>
            <a:r>
              <a:rPr lang="ru-RU" dirty="0" err="1"/>
              <a:t>циклоспорин</a:t>
            </a:r>
            <a:r>
              <a:rPr lang="ru-RU" dirty="0"/>
              <a:t> не подавляет кроветворение, пролиферацию клеток слизистой ЖКТ и других тканей. </a:t>
            </a:r>
          </a:p>
          <a:p>
            <a:r>
              <a:rPr lang="ru-RU" dirty="0"/>
              <a:t>Применяется в основном для профилактики отторжения трансплантата после пересадки костного мозга, почки, печени, сердца и других органов; возможно использование и при аутоиммунных заболеваниях.</a:t>
            </a:r>
          </a:p>
          <a:p>
            <a:r>
              <a:rPr lang="ru-RU" dirty="0"/>
              <a:t> Препарат начинают вводить в/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капельно</a:t>
            </a:r>
            <a:r>
              <a:rPr lang="ru-RU" dirty="0"/>
              <a:t> за 4-12 ч до операции трансплантации (при пересадке костного мозга исходную дозу вводят накануне операции). </a:t>
            </a:r>
          </a:p>
          <a:p>
            <a:r>
              <a:rPr lang="ru-RU" dirty="0"/>
              <a:t>Продолжают в/</a:t>
            </a:r>
            <a:r>
              <a:rPr lang="ru-RU" dirty="0" err="1"/>
              <a:t>в</a:t>
            </a:r>
            <a:r>
              <a:rPr lang="ru-RU" dirty="0"/>
              <a:t> инъекции в течение 2 недель,</a:t>
            </a:r>
          </a:p>
          <a:p>
            <a:r>
              <a:rPr lang="ru-RU" dirty="0"/>
              <a:t>Затем переходят на </a:t>
            </a:r>
            <a:r>
              <a:rPr lang="ru-RU" dirty="0" err="1"/>
              <a:t>пероральную</a:t>
            </a:r>
            <a:r>
              <a:rPr lang="ru-RU" dirty="0"/>
              <a:t> поддерживающую терапию. </a:t>
            </a:r>
          </a:p>
          <a:p>
            <a:r>
              <a:rPr lang="ru-RU" dirty="0"/>
              <a:t>Дозировки устанавливают индивидуально. </a:t>
            </a:r>
          </a:p>
          <a:p>
            <a:r>
              <a:rPr lang="ru-RU" dirty="0"/>
              <a:t>Иногда комбинируют с </a:t>
            </a:r>
            <a:r>
              <a:rPr lang="ru-RU" dirty="0" err="1"/>
              <a:t>глюкокортикоидами</a:t>
            </a:r>
            <a:r>
              <a:rPr lang="ru-RU" dirty="0"/>
              <a:t> или другими иммунодепрессантами.</a:t>
            </a:r>
          </a:p>
          <a:p>
            <a:r>
              <a:rPr lang="ru-RU" dirty="0" err="1"/>
              <a:t>Циклоспорин</a:t>
            </a:r>
            <a:r>
              <a:rPr lang="ru-RU" dirty="0"/>
              <a:t> обладает довольно высокой </a:t>
            </a:r>
            <a:r>
              <a:rPr lang="ru-RU" dirty="0" err="1"/>
              <a:t>нефротоксичностью</a:t>
            </a:r>
            <a:r>
              <a:rPr lang="ru-RU" dirty="0"/>
              <a:t>, может нарушать функцию печени.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/>
              <a:t>Глюкокортикоиды</a:t>
            </a:r>
            <a:r>
              <a:rPr lang="ru-RU" b="1" i="1" dirty="0"/>
              <a:t>.</a:t>
            </a:r>
          </a:p>
          <a:p>
            <a:pPr>
              <a:buNone/>
            </a:pPr>
            <a:r>
              <a:rPr lang="ru-RU" dirty="0"/>
              <a:t>Гормоны надпочечников, их синтетические аналоги </a:t>
            </a:r>
            <a:r>
              <a:rPr lang="ru-RU" b="1" i="1" dirty="0"/>
              <a:t>(</a:t>
            </a:r>
            <a:r>
              <a:rPr lang="ru-RU" b="1" i="1" dirty="0" err="1"/>
              <a:t>преднизолон</a:t>
            </a:r>
            <a:r>
              <a:rPr lang="ru-RU" b="1" i="1" dirty="0"/>
              <a:t>, </a:t>
            </a:r>
            <a:r>
              <a:rPr lang="ru-RU" b="1" i="1" dirty="0" err="1"/>
              <a:t>дексаметазон</a:t>
            </a:r>
            <a:r>
              <a:rPr lang="ru-RU" i="1" dirty="0"/>
              <a:t> </a:t>
            </a:r>
            <a:r>
              <a:rPr lang="ru-RU" dirty="0"/>
              <a:t>и др.) обладают выраженным и многосторонним иммунодепрессивным действием, которое может быть целью применения препаратов или крайне нежелательной и опасной побочной реакцией. </a:t>
            </a:r>
          </a:p>
          <a:p>
            <a:pPr>
              <a:buNone/>
            </a:pPr>
            <a:r>
              <a:rPr lang="ru-RU" dirty="0" err="1"/>
              <a:t>Глюкокортикоиды</a:t>
            </a:r>
            <a:r>
              <a:rPr lang="ru-RU" dirty="0"/>
              <a:t> подавляют функцию макрофагов, пролиферацию Т- (в большей степени) и В-лимфоцитов, тормозят их миграцию из мест формирования (тимус, костный мозг) в кровь. </a:t>
            </a:r>
          </a:p>
          <a:p>
            <a:pPr>
              <a:buNone/>
            </a:pPr>
            <a:r>
              <a:rPr lang="ru-RU" dirty="0"/>
              <a:t>Слабее других иммунодепрессантов угнетают кооперативный иммунный ответ и продукцию ИЛ-2. Снижают </a:t>
            </a:r>
            <a:r>
              <a:rPr lang="ru-RU" dirty="0" err="1"/>
              <a:t>цитотоксичность</a:t>
            </a:r>
            <a:r>
              <a:rPr lang="ru-RU" dirty="0"/>
              <a:t> Т-киллеров. В больших дозах подавляют синтез иммуноглобулинов плазматическими клетками. </a:t>
            </a:r>
            <a:r>
              <a:rPr lang="ru-RU" dirty="0" err="1"/>
              <a:t>Глюкокортикоиды</a:t>
            </a:r>
            <a:r>
              <a:rPr lang="ru-RU" dirty="0"/>
              <a:t> обладают мощным и быстроразвивающимся противовоспалительным действием, которое вносит существенный вклад в лечебный эффект при аутоиммунных процессах. </a:t>
            </a:r>
          </a:p>
          <a:p>
            <a:pPr>
              <a:buNone/>
            </a:pPr>
            <a:r>
              <a:rPr lang="ru-RU" dirty="0"/>
              <a:t>Применяют ГКС в качестве иммунодепрессантов при </a:t>
            </a:r>
            <a:r>
              <a:rPr lang="ru-RU" dirty="0" err="1"/>
              <a:t>ревматоидных</a:t>
            </a:r>
            <a:r>
              <a:rPr lang="ru-RU" dirty="0"/>
              <a:t> и других аутоиммунных заболеваниях, при пересадке органов и тканей для предупреждения отторжения трансплантата. </a:t>
            </a:r>
          </a:p>
          <a:p>
            <a:pPr>
              <a:buNone/>
            </a:pPr>
            <a:r>
              <a:rPr lang="ru-RU" dirty="0"/>
              <a:t>В качестве средства, блокирующего реакцию отторжения при пересадке почки, разработан и используется в трансплантологии препарат </a:t>
            </a:r>
            <a:r>
              <a:rPr lang="ru-RU" b="1" dirty="0" err="1"/>
              <a:t>ортоклон</a:t>
            </a:r>
            <a:r>
              <a:rPr lang="ru-RU" b="1" dirty="0"/>
              <a:t> (</a:t>
            </a:r>
            <a:r>
              <a:rPr lang="ru-RU" b="1" dirty="0" err="1"/>
              <a:t>муромонаб</a:t>
            </a:r>
            <a:r>
              <a:rPr lang="ru-RU" b="1" dirty="0"/>
              <a:t>) - </a:t>
            </a:r>
            <a:r>
              <a:rPr lang="ru-RU" dirty="0"/>
              <a:t> </a:t>
            </a:r>
            <a:r>
              <a:rPr lang="ru-RU" dirty="0" err="1"/>
              <a:t>моноклональные</a:t>
            </a:r>
            <a:r>
              <a:rPr lang="ru-RU" dirty="0"/>
              <a:t> антитела, которые избирательно взаимодействуют с Т-лимфоцитами человека и инактивируют их, вследствие этого предотвращается реакция тканевой несовместимости. </a:t>
            </a:r>
          </a:p>
          <a:p>
            <a:pPr>
              <a:buNone/>
            </a:pPr>
            <a:r>
              <a:rPr lang="ru-RU" dirty="0"/>
              <a:t>Получение подобных препаратов достаточно сложно, и они слишком дороги для того, чтобы рассматривать их как средства широкого применения. 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10287000" cy="6357958"/>
          </a:xfrm>
        </p:spPr>
        <p:txBody>
          <a:bodyPr>
            <a:normAutofit/>
          </a:bodyPr>
          <a:lstStyle/>
          <a:p>
            <a:r>
              <a:rPr lang="ru-RU" dirty="0"/>
              <a:t>Многие препараты, применяемые для химиотерапии злокачественных новообразований, оказывают </a:t>
            </a:r>
            <a:r>
              <a:rPr lang="ru-RU" dirty="0" err="1"/>
              <a:t>иммуносупрессивное</a:t>
            </a:r>
            <a:r>
              <a:rPr lang="ru-RU" dirty="0"/>
              <a:t> действие и могут использоваться в трансплантологии и лечении аутоиммунных заболеваний.</a:t>
            </a:r>
          </a:p>
          <a:p>
            <a:r>
              <a:rPr lang="ru-RU" dirty="0"/>
              <a:t> </a:t>
            </a:r>
            <a:r>
              <a:rPr lang="ru-RU" dirty="0" err="1"/>
              <a:t>Цитостатики</a:t>
            </a:r>
            <a:r>
              <a:rPr lang="ru-RU" dirty="0"/>
              <a:t> объединяют сходный механизм действия и способность блокировать как В-, так и </a:t>
            </a:r>
            <a:r>
              <a:rPr lang="ru-RU" dirty="0" err="1"/>
              <a:t>Т-клеточную</a:t>
            </a:r>
            <a:r>
              <a:rPr lang="ru-RU" dirty="0"/>
              <a:t> </a:t>
            </a:r>
            <a:r>
              <a:rPr lang="ru-RU" dirty="0" err="1"/>
              <a:t>клональную</a:t>
            </a:r>
            <a:r>
              <a:rPr lang="ru-RU" dirty="0"/>
              <a:t> активацию. </a:t>
            </a:r>
          </a:p>
          <a:p>
            <a:r>
              <a:rPr lang="ru-RU" dirty="0"/>
              <a:t>Наиболее широко используют 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микофенолата</a:t>
            </a:r>
            <a:r>
              <a:rPr lang="ru-RU" dirty="0"/>
              <a:t> </a:t>
            </a:r>
            <a:r>
              <a:rPr lang="ru-RU" dirty="0" err="1"/>
              <a:t>мофетил</a:t>
            </a:r>
            <a:r>
              <a:rPr lang="ru-RU" dirty="0"/>
              <a:t>, </a:t>
            </a:r>
            <a:r>
              <a:rPr lang="ru-RU" dirty="0" err="1"/>
              <a:t>циклофосфамид</a:t>
            </a:r>
            <a:r>
              <a:rPr lang="ru-RU" dirty="0"/>
              <a:t>, </a:t>
            </a:r>
            <a:r>
              <a:rPr lang="ru-RU" dirty="0" err="1"/>
              <a:t>метотрексат</a:t>
            </a:r>
            <a:r>
              <a:rPr lang="ru-RU" dirty="0"/>
              <a:t>. </a:t>
            </a:r>
          </a:p>
          <a:p>
            <a:r>
              <a:rPr lang="ru-RU" dirty="0"/>
              <a:t>Другие противоопухолевые </a:t>
            </a:r>
            <a:r>
              <a:rPr lang="ru-RU" dirty="0" err="1"/>
              <a:t>цитостатики</a:t>
            </a:r>
            <a:r>
              <a:rPr lang="ru-RU" dirty="0"/>
              <a:t>, такие как </a:t>
            </a:r>
            <a:r>
              <a:rPr lang="ru-RU" dirty="0" err="1"/>
              <a:t>хлорамбуцил</a:t>
            </a:r>
            <a:r>
              <a:rPr lang="ru-RU" dirty="0"/>
              <a:t>, </a:t>
            </a:r>
            <a:r>
              <a:rPr lang="ru-RU" dirty="0" err="1"/>
              <a:t>винкристин</a:t>
            </a:r>
            <a:r>
              <a:rPr lang="ru-RU" dirty="0"/>
              <a:t>, </a:t>
            </a:r>
            <a:r>
              <a:rPr lang="ru-RU" dirty="0" err="1"/>
              <a:t>винбластин</a:t>
            </a:r>
            <a:r>
              <a:rPr lang="ru-RU" dirty="0"/>
              <a:t>, </a:t>
            </a:r>
            <a:r>
              <a:rPr lang="ru-RU" dirty="0" err="1"/>
              <a:t>дактиномицин</a:t>
            </a:r>
            <a:r>
              <a:rPr lang="ru-RU" dirty="0"/>
              <a:t>, в качестве </a:t>
            </a:r>
            <a:r>
              <a:rPr lang="ru-RU" dirty="0" err="1"/>
              <a:t>иммуносупрессивных</a:t>
            </a:r>
            <a:r>
              <a:rPr lang="ru-RU" dirty="0"/>
              <a:t> препаратов не используются.</a:t>
            </a:r>
          </a:p>
          <a:p>
            <a:r>
              <a:rPr lang="ru-RU" dirty="0"/>
              <a:t>Для более старых </a:t>
            </a:r>
            <a:r>
              <a:rPr lang="ru-RU" dirty="0" err="1"/>
              <a:t>цитостатиков</a:t>
            </a:r>
            <a:r>
              <a:rPr lang="ru-RU" dirty="0"/>
              <a:t> (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циклофосфамид</a:t>
            </a:r>
            <a:r>
              <a:rPr lang="ru-RU" dirty="0"/>
              <a:t>, </a:t>
            </a:r>
            <a:r>
              <a:rPr lang="ru-RU" dirty="0" err="1"/>
              <a:t>метотрексат</a:t>
            </a:r>
            <a:r>
              <a:rPr lang="ru-RU" dirty="0"/>
              <a:t>) характерно действие на клетки многих тканей и органов, новые препараты (</a:t>
            </a:r>
            <a:r>
              <a:rPr lang="ru-RU" dirty="0" err="1"/>
              <a:t>мизорибин</a:t>
            </a:r>
            <a:r>
              <a:rPr lang="ru-RU" dirty="0"/>
              <a:t>, </a:t>
            </a:r>
            <a:r>
              <a:rPr lang="ru-RU" dirty="0" err="1"/>
              <a:t>микофенолата</a:t>
            </a:r>
            <a:r>
              <a:rPr lang="ru-RU" dirty="0"/>
              <a:t> </a:t>
            </a:r>
            <a:r>
              <a:rPr lang="ru-RU" dirty="0" err="1"/>
              <a:t>мофетил</a:t>
            </a:r>
            <a:r>
              <a:rPr lang="ru-RU" dirty="0"/>
              <a:t>, </a:t>
            </a:r>
            <a:r>
              <a:rPr lang="ru-RU" dirty="0" err="1"/>
              <a:t>бреквинар</a:t>
            </a:r>
            <a:r>
              <a:rPr lang="ru-RU" dirty="0"/>
              <a:t> натрия) более селективно влияют на </a:t>
            </a:r>
            <a:r>
              <a:rPr lang="ru-RU" dirty="0" err="1"/>
              <a:t>иммунокомпетентные</a:t>
            </a:r>
            <a:r>
              <a:rPr lang="ru-RU" dirty="0"/>
              <a:t> клетки.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/>
              <a:t>ПРЕПАРАТЫ </a:t>
            </a:r>
          </a:p>
          <a:p>
            <a:pPr algn="ctr">
              <a:buNone/>
            </a:pPr>
            <a:r>
              <a:rPr lang="ru-RU" sz="2400" b="1" dirty="0"/>
              <a:t>Д Л Я БАЗИСНОЙ ТЕРАПИИ РЕВМАТОИДНОГО АРТРИТА (РА)</a:t>
            </a:r>
          </a:p>
          <a:p>
            <a:pPr>
              <a:buNone/>
            </a:pPr>
            <a:r>
              <a:rPr lang="ru-RU" b="1" dirty="0"/>
              <a:t>Соединения золота</a:t>
            </a:r>
            <a:endParaRPr lang="ru-RU" dirty="0"/>
          </a:p>
          <a:p>
            <a:r>
              <a:rPr lang="ru-RU" dirty="0"/>
              <a:t>Соединения золота обычно назначают дополнительно к НПВС, если они не подавляют в существенной мере воспаление суставов.</a:t>
            </a:r>
          </a:p>
          <a:p>
            <a:r>
              <a:rPr lang="ru-RU" dirty="0" err="1"/>
              <a:t>Парентерально</a:t>
            </a:r>
            <a:r>
              <a:rPr lang="ru-RU" dirty="0"/>
              <a:t> вводят </a:t>
            </a:r>
            <a:r>
              <a:rPr lang="ru-RU" dirty="0" err="1"/>
              <a:t>ауротиомалат</a:t>
            </a:r>
            <a:r>
              <a:rPr lang="ru-RU" dirty="0"/>
              <a:t> натрия и </a:t>
            </a:r>
            <a:r>
              <a:rPr lang="ru-RU" dirty="0" err="1"/>
              <a:t>ауротиоглюкозу</a:t>
            </a:r>
            <a:r>
              <a:rPr lang="ru-RU" dirty="0"/>
              <a:t>.  Препараты золота воздействуют на Т-лимфоциты, нарушая их активацию и развитие аутоиммунной реакции, их вводят внутримышечно I раз в неделю. Эффективность лечения РА препаратами золота сопоставима с </a:t>
            </a:r>
            <a:r>
              <a:rPr lang="ru-RU" dirty="0" err="1"/>
              <a:t>метотрексатом</a:t>
            </a:r>
            <a:r>
              <a:rPr lang="ru-RU" dirty="0"/>
              <a:t>. Преимущество - отсутствие значительной </a:t>
            </a:r>
            <a:r>
              <a:rPr lang="ru-RU" dirty="0" err="1"/>
              <a:t>иммуносупрессии</a:t>
            </a:r>
            <a:r>
              <a:rPr lang="ru-RU" dirty="0"/>
              <a:t> и меньший риск развитии </a:t>
            </a:r>
            <a:r>
              <a:rPr lang="ru-RU" dirty="0" err="1"/>
              <a:t>интеркурренгных</a:t>
            </a:r>
            <a:r>
              <a:rPr lang="ru-RU" dirty="0"/>
              <a:t> инфекций. Однако, препараты золота вызывают множество НЛР, требующих их отмены. Препараты золота противопоказаны при выраженных нарушениях функций печени, почек, беременности, а также гематологических заболеваниях.</a:t>
            </a:r>
          </a:p>
          <a:p>
            <a:r>
              <a:rPr lang="ru-RU" dirty="0"/>
              <a:t>В процессе лечения препаратами золота необходимо контролировать состав мочи, концентрацию гемоглобина, количество лейкоцитов, лейкоцитарную формулу и число тромбоцитов. Эти исследования повторяют в течение месяца перед каждой инъекцией препарата, и затем через каждые 1-2 </a:t>
            </a:r>
            <a:r>
              <a:rPr lang="ru-RU" dirty="0" err="1"/>
              <a:t>нед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Соединения золота</a:t>
            </a:r>
            <a:endParaRPr lang="ru-RU" dirty="0"/>
          </a:p>
          <a:p>
            <a:r>
              <a:rPr lang="ru-RU" dirty="0"/>
              <a:t>НЛР Зуд, дерматит, стоматит, протеинурия, </a:t>
            </a:r>
            <a:r>
              <a:rPr lang="ru-RU" dirty="0" err="1"/>
              <a:t>агранулоцитоз</a:t>
            </a:r>
            <a:r>
              <a:rPr lang="ru-RU" dirty="0"/>
              <a:t>, тромбоцитопения, </a:t>
            </a:r>
            <a:r>
              <a:rPr lang="ru-RU" dirty="0" err="1"/>
              <a:t>апластическая</a:t>
            </a:r>
            <a:r>
              <a:rPr lang="ru-RU" dirty="0"/>
              <a:t> анемия, диарея, гепатит, </a:t>
            </a:r>
            <a:r>
              <a:rPr lang="ru-RU" dirty="0" err="1"/>
              <a:t>пневмонит</a:t>
            </a:r>
            <a:r>
              <a:rPr lang="ru-RU" dirty="0"/>
              <a:t>.</a:t>
            </a:r>
          </a:p>
          <a:p>
            <a:r>
              <a:rPr lang="ru-RU" dirty="0"/>
              <a:t>При развитии любой НЛР лечение препаратами золота прерывают. Если проявления НЛР выражены незначительно (слабый зуд и единичные кожные высыпания), через 2 </a:t>
            </a:r>
            <a:r>
              <a:rPr lang="ru-RU" dirty="0" err="1"/>
              <a:t>нед</a:t>
            </a:r>
            <a:r>
              <a:rPr lang="ru-RU" dirty="0"/>
              <a:t> можно осторожно возобновить лечение. </a:t>
            </a:r>
          </a:p>
          <a:p>
            <a:r>
              <a:rPr lang="ru-RU" dirty="0"/>
              <a:t>В случае значительных осложнений применяют </a:t>
            </a:r>
            <a:r>
              <a:rPr lang="ru-RU" dirty="0" err="1"/>
              <a:t>димеркапрол</a:t>
            </a:r>
            <a:r>
              <a:rPr lang="ru-RU" dirty="0"/>
              <a:t> (препарат, связывающий золото) в дозе 2,5 мг/кг внутримышечно до 4-6 раз в сутки в первые 2 дня, а затем 2 раза в день в течение 5-7 дней.</a:t>
            </a:r>
          </a:p>
          <a:p>
            <a:r>
              <a:rPr lang="ru-RU" dirty="0"/>
              <a:t>При приеме </a:t>
            </a:r>
            <a:r>
              <a:rPr lang="ru-RU" dirty="0" err="1"/>
              <a:t>ауротиомалата</a:t>
            </a:r>
            <a:r>
              <a:rPr lang="ru-RU" dirty="0"/>
              <a:t>, особенно хранившегося на свету, возможна кратковременная реакция: прилив крови к лицу, тахикардия, обморок через несколько минут после введения. В таких случаях необходимо перейти к применению другого соединения золота — </a:t>
            </a:r>
            <a:r>
              <a:rPr lang="ru-RU" dirty="0" err="1"/>
              <a:t>ауротиоглюкозы</a:t>
            </a:r>
            <a:r>
              <a:rPr lang="ru-RU" dirty="0"/>
              <a:t>, не вызывающей подобных реакций.</a:t>
            </a:r>
          </a:p>
          <a:p>
            <a:r>
              <a:rPr lang="ru-RU" dirty="0"/>
              <a:t>Препарат золота для приема внутрь — </a:t>
            </a:r>
            <a:r>
              <a:rPr lang="ru-RU" dirty="0" err="1"/>
              <a:t>ауранофин</a:t>
            </a:r>
            <a:r>
              <a:rPr lang="ru-RU" dirty="0"/>
              <a:t>®.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200" dirty="0"/>
              <a:t>В связи с указанными причинами получило развитие</a:t>
            </a:r>
          </a:p>
          <a:p>
            <a:pPr algn="ctr">
              <a:buNone/>
            </a:pPr>
            <a:r>
              <a:rPr lang="ru-RU" sz="3200" b="1" i="1" dirty="0"/>
              <a:t>новое направление - поиск лекарств, </a:t>
            </a:r>
          </a:p>
          <a:p>
            <a:pPr algn="ctr">
              <a:buNone/>
            </a:pPr>
            <a:r>
              <a:rPr lang="ru-RU" sz="3200" b="1" i="1" dirty="0"/>
              <a:t>тормозящих иммуногенез, </a:t>
            </a:r>
          </a:p>
          <a:p>
            <a:pPr algn="ctr">
              <a:buNone/>
            </a:pPr>
            <a:r>
              <a:rPr lang="ru-RU" sz="3200" b="1" i="1" dirty="0"/>
              <a:t>подавляющих продукцию антител: </a:t>
            </a:r>
          </a:p>
          <a:p>
            <a:pPr algn="ctr">
              <a:buNone/>
            </a:pPr>
            <a:r>
              <a:rPr lang="ru-RU" sz="3200" dirty="0"/>
              <a:t>поскольку АТ вырабатываются лимфоцитами и</a:t>
            </a:r>
          </a:p>
          <a:p>
            <a:pPr algn="ctr">
              <a:buNone/>
            </a:pPr>
            <a:r>
              <a:rPr lang="ru-RU" sz="3200" dirty="0"/>
              <a:t>плазматическими клетками, </a:t>
            </a:r>
          </a:p>
          <a:p>
            <a:pPr algn="ctr">
              <a:buNone/>
            </a:pPr>
            <a:r>
              <a:rPr lang="ru-RU" sz="3200" dirty="0"/>
              <a:t>иммунодепрессивной активностью должны обладать</a:t>
            </a:r>
          </a:p>
          <a:p>
            <a:pPr algn="ctr">
              <a:buNone/>
            </a:pPr>
            <a:r>
              <a:rPr lang="ru-RU" sz="3200" dirty="0"/>
              <a:t>химические соединения, </a:t>
            </a:r>
          </a:p>
          <a:p>
            <a:pPr algn="ctr">
              <a:buNone/>
            </a:pPr>
            <a:r>
              <a:rPr lang="ru-RU" sz="3200" dirty="0"/>
              <a:t>подавляющие пролиферативные процессы в лимфоидных (</a:t>
            </a:r>
            <a:r>
              <a:rPr lang="ru-RU" sz="3200" dirty="0" err="1"/>
              <a:t>иммунокомпетентных</a:t>
            </a:r>
            <a:r>
              <a:rPr lang="ru-RU" sz="3200" dirty="0"/>
              <a:t>) тканях и</a:t>
            </a:r>
          </a:p>
          <a:p>
            <a:pPr algn="ctr">
              <a:buNone/>
            </a:pPr>
            <a:r>
              <a:rPr lang="ru-RU" sz="3200" dirty="0"/>
              <a:t>угнетающие биосинтез нуклеиновых кислот </a:t>
            </a:r>
          </a:p>
          <a:p>
            <a:pPr algn="ctr">
              <a:buNone/>
            </a:pPr>
            <a:endParaRPr lang="ru-RU" sz="2800" i="1" dirty="0"/>
          </a:p>
          <a:p>
            <a:pPr algn="ctr">
              <a:buNone/>
            </a:pPr>
            <a:r>
              <a:rPr lang="ru-RU" sz="2800" i="1" dirty="0" err="1"/>
              <a:t>Иммунодепресивное</a:t>
            </a:r>
            <a:r>
              <a:rPr lang="ru-RU" sz="2800" i="1" dirty="0"/>
              <a:t> влияние </a:t>
            </a:r>
          </a:p>
          <a:p>
            <a:pPr algn="ctr">
              <a:buNone/>
            </a:pPr>
            <a:r>
              <a:rPr lang="ru-RU" sz="2800" i="1" dirty="0"/>
              <a:t>оказывают многие вещества </a:t>
            </a:r>
            <a:br>
              <a:rPr lang="ru-RU" sz="2800" i="1" dirty="0"/>
            </a:br>
            <a:endParaRPr lang="ru-RU" sz="2800" i="1" dirty="0"/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Пеницилламин</a:t>
            </a:r>
            <a:endParaRPr lang="ru-RU" dirty="0"/>
          </a:p>
          <a:p>
            <a:r>
              <a:rPr lang="ru-RU" dirty="0"/>
              <a:t>При плохой переносимости или недостаточной эффективности препаратов золота назначают </a:t>
            </a:r>
            <a:r>
              <a:rPr lang="ru-RU" dirty="0" err="1"/>
              <a:t>пеницилламин</a:t>
            </a:r>
            <a:r>
              <a:rPr lang="ru-RU" dirty="0"/>
              <a:t> который значительно им уступает по эффективности и переносимости.</a:t>
            </a:r>
          </a:p>
          <a:p>
            <a:r>
              <a:rPr lang="ru-RU" dirty="0"/>
              <a:t>НЛР (до 40%), заставляющие прекращать лечение </a:t>
            </a:r>
            <a:r>
              <a:rPr lang="ru-RU" dirty="0" err="1"/>
              <a:t>пеницилламином</a:t>
            </a:r>
            <a:r>
              <a:rPr lang="ru-RU" dirty="0"/>
              <a:t>, отмечают чаше, чем при лечении золотом. </a:t>
            </a:r>
          </a:p>
          <a:p>
            <a:r>
              <a:rPr lang="ru-RU" dirty="0" err="1"/>
              <a:t>Пеницилламин</a:t>
            </a:r>
            <a:r>
              <a:rPr lang="ru-RU" dirty="0"/>
              <a:t> может угнетать </a:t>
            </a:r>
            <a:r>
              <a:rPr lang="ru-RU" dirty="0" err="1"/>
              <a:t>костно-мозговое</a:t>
            </a:r>
            <a:r>
              <a:rPr lang="ru-RU" dirty="0"/>
              <a:t> кроветворение и вызывать </a:t>
            </a:r>
            <a:r>
              <a:rPr lang="ru-RU" dirty="0" err="1"/>
              <a:t>протеиниурию</a:t>
            </a:r>
            <a:r>
              <a:rPr lang="ru-RU" dirty="0"/>
              <a:t>, нефротический синдром, </a:t>
            </a:r>
            <a:r>
              <a:rPr lang="ru-RU" dirty="0" err="1"/>
              <a:t>холестатическую</a:t>
            </a:r>
            <a:r>
              <a:rPr lang="ru-RU" dirty="0"/>
              <a:t> желтуху и другие серьезные осложнения (миастению, пузырчатку, синдром </a:t>
            </a:r>
            <a:r>
              <a:rPr lang="ru-RU" dirty="0" err="1"/>
              <a:t>Гудпасчера</a:t>
            </a:r>
            <a:r>
              <a:rPr lang="ru-RU" dirty="0"/>
              <a:t>, </a:t>
            </a:r>
            <a:r>
              <a:rPr lang="ru-RU" dirty="0" err="1"/>
              <a:t>полимиозит</a:t>
            </a:r>
            <a:r>
              <a:rPr lang="ru-RU" dirty="0"/>
              <a:t>, </a:t>
            </a:r>
            <a:r>
              <a:rPr lang="ru-RU" dirty="0" err="1"/>
              <a:t>волчаночноподобный</a:t>
            </a:r>
            <a:r>
              <a:rPr lang="ru-RU" dirty="0"/>
              <a:t> </a:t>
            </a:r>
            <a:r>
              <a:rPr lang="ru-RU" dirty="0" err="1"/>
              <a:t>синдром</a:t>
            </a:r>
            <a:r>
              <a:rPr lang="ru-RU" dirty="0"/>
              <a:t>), а также кожные сыпи и расстройства вкуса. Появление первых признаков этих осложнений требует прекращения лечения. Исключением считают расстройство вкуса, которое может пройти спонтанно. </a:t>
            </a:r>
          </a:p>
          <a:p>
            <a:r>
              <a:rPr lang="ru-RU" dirty="0"/>
              <a:t>До начала лечения и каждые 2 -4 </a:t>
            </a:r>
            <a:r>
              <a:rPr lang="ru-RU" dirty="0" err="1"/>
              <a:t>нед</a:t>
            </a:r>
            <a:r>
              <a:rPr lang="ru-RU" dirty="0"/>
              <a:t> в период приема препарата нужно делать анализ мочи и анализ крови с подсчетом тромбоцитов.</a:t>
            </a:r>
          </a:p>
          <a:p>
            <a:r>
              <a:rPr lang="ru-RU" i="1" dirty="0"/>
              <a:t>У детей из-за значительных нежелательных явлений препараты золота и </a:t>
            </a:r>
            <a:r>
              <a:rPr lang="ru-RU" i="1" dirty="0" err="1"/>
              <a:t>пеницилламин</a:t>
            </a:r>
            <a:r>
              <a:rPr lang="ru-RU" i="1" dirty="0"/>
              <a:t> не получили широкого применения!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Производные 5-аминосалициловой кислоты</a:t>
            </a:r>
            <a:endParaRPr lang="ru-RU" dirty="0"/>
          </a:p>
          <a:p>
            <a:r>
              <a:rPr lang="ru-RU" dirty="0"/>
              <a:t>Препараты из группы сульфаниламидов (</a:t>
            </a:r>
            <a:r>
              <a:rPr lang="ru-RU" dirty="0" err="1"/>
              <a:t>сульфасалазин</a:t>
            </a:r>
            <a:r>
              <a:rPr lang="ru-RU" dirty="0"/>
              <a:t>, </a:t>
            </a:r>
            <a:r>
              <a:rPr lang="ru-RU" dirty="0" err="1"/>
              <a:t>месалазин</a:t>
            </a:r>
            <a:r>
              <a:rPr lang="ru-RU" dirty="0"/>
              <a:t>), которые применяют при лечении язвенно-некротическою энтероколита, назначают и при заболеваниях соединительной ткани (РА). </a:t>
            </a:r>
          </a:p>
          <a:p>
            <a:r>
              <a:rPr lang="ru-RU" dirty="0"/>
              <a:t>По эффективности они не уступают </a:t>
            </a:r>
            <a:r>
              <a:rPr lang="ru-RU" dirty="0" err="1"/>
              <a:t>пеницилламину</a:t>
            </a:r>
            <a:r>
              <a:rPr lang="ru-RU" dirty="0"/>
              <a:t>, но превосходят его по переносимости.</a:t>
            </a:r>
          </a:p>
          <a:p>
            <a:r>
              <a:rPr lang="ru-RU" dirty="0"/>
              <a:t>Действие препаратов связано с антагонизмом в отношении </a:t>
            </a:r>
            <a:r>
              <a:rPr lang="ru-RU" dirty="0" err="1"/>
              <a:t>фолиевой</a:t>
            </a:r>
            <a:r>
              <a:rPr lang="ru-RU" dirty="0"/>
              <a:t> кислоты и </a:t>
            </a:r>
            <a:r>
              <a:rPr lang="ru-RU" dirty="0" err="1"/>
              <a:t>антицитокиновым</a:t>
            </a:r>
            <a:r>
              <a:rPr lang="ru-RU" dirty="0"/>
              <a:t> действием, подобным </a:t>
            </a:r>
            <a:r>
              <a:rPr lang="ru-RU" dirty="0" err="1"/>
              <a:t>метотрексату</a:t>
            </a:r>
            <a:r>
              <a:rPr lang="ru-RU" dirty="0"/>
              <a:t>.</a:t>
            </a:r>
          </a:p>
          <a:p>
            <a:r>
              <a:rPr lang="ru-RU" dirty="0"/>
              <a:t>НЛР, Тошнота, рвота, </a:t>
            </a:r>
            <a:r>
              <a:rPr lang="ru-RU" dirty="0" err="1"/>
              <a:t>нейтропения</a:t>
            </a:r>
            <a:r>
              <a:rPr lang="ru-RU" dirty="0"/>
              <a:t>, гемолиз, гепатит и кожные сыпи. Существенных различий </a:t>
            </a:r>
            <a:r>
              <a:rPr lang="ru-RU" dirty="0" err="1"/>
              <a:t>сульфасалазина</a:t>
            </a:r>
            <a:r>
              <a:rPr lang="ru-RU" dirty="0"/>
              <a:t> и </a:t>
            </a:r>
            <a:r>
              <a:rPr lang="ru-RU" dirty="0" err="1"/>
              <a:t>месалазина</a:t>
            </a:r>
            <a:r>
              <a:rPr lang="ru-RU" dirty="0"/>
              <a:t> по эффективности и переносимости нет. Однако некоторые пациенты один из этих препаратов переносят лучше чем другой.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Аминохинолиновые</a:t>
            </a:r>
            <a:r>
              <a:rPr lang="ru-RU" b="1" dirty="0"/>
              <a:t> препараты</a:t>
            </a:r>
            <a:endParaRPr lang="ru-RU" dirty="0"/>
          </a:p>
          <a:p>
            <a:r>
              <a:rPr lang="ru-RU" dirty="0"/>
              <a:t>Противомалярийные препараты (</a:t>
            </a:r>
            <a:r>
              <a:rPr lang="ru-RU" dirty="0" err="1"/>
              <a:t>хлорохин</a:t>
            </a:r>
            <a:r>
              <a:rPr lang="ru-RU" dirty="0"/>
              <a:t>, </a:t>
            </a:r>
            <a:r>
              <a:rPr lang="ru-RU" dirty="0" err="1"/>
              <a:t>гидроксихлорохин</a:t>
            </a:r>
            <a:r>
              <a:rPr lang="ru-RU" dirty="0"/>
              <a:t>) часто применяют в связи с их хорошей переносимостью, но в действительности это самые слабые среди базисных средств лечения системных заболеваний соединительной ткани.</a:t>
            </a:r>
          </a:p>
          <a:p>
            <a:r>
              <a:rPr lang="ru-RU" dirty="0"/>
              <a:t>Действие препаратов обусловлено слабым цитотоксическим свойствам и угнетением функции макрофагов. </a:t>
            </a:r>
          </a:p>
          <a:p>
            <a:r>
              <a:rPr lang="ru-RU" dirty="0"/>
              <a:t>Их можно применять у больных с минимальными проявлениями суставного синдрома, так как эффект развивается медленно, через 3-6 </a:t>
            </a:r>
            <a:r>
              <a:rPr lang="ru-RU" dirty="0" err="1"/>
              <a:t>мес</a:t>
            </a:r>
            <a:r>
              <a:rPr lang="ru-RU" dirty="0"/>
              <a:t> непрерывного приема.</a:t>
            </a:r>
          </a:p>
          <a:p>
            <a:r>
              <a:rPr lang="ru-RU" dirty="0"/>
              <a:t>НЛР незначительны и возникают редко: дерматит, </a:t>
            </a:r>
            <a:r>
              <a:rPr lang="ru-RU" dirty="0" err="1"/>
              <a:t>миопатин</a:t>
            </a:r>
            <a:r>
              <a:rPr lang="ru-RU" dirty="0"/>
              <a:t>  и помутнение роговицы, как правило, обратимое. При первых же жалобах на зрение препарат отменяют. Переносимость </a:t>
            </a:r>
            <a:r>
              <a:rPr lang="ru-RU" dirty="0" err="1"/>
              <a:t>гидроксихлорохина</a:t>
            </a:r>
            <a:r>
              <a:rPr lang="ru-RU" dirty="0"/>
              <a:t> лучше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/>
              <a:t>ЦИТОСТАТИКИ  И</a:t>
            </a:r>
            <a:endParaRPr lang="ru-RU" sz="2400" b="1" dirty="0"/>
          </a:p>
          <a:p>
            <a:pPr algn="ctr">
              <a:buNone/>
            </a:pPr>
            <a:r>
              <a:rPr lang="ru-RU" sz="2400" b="1" dirty="0"/>
              <a:t> ПРЕПАРАТЫ  ИММУНОСУПРЕССИВНОГО  ДЕЙСТВИЯ</a:t>
            </a:r>
          </a:p>
          <a:p>
            <a:r>
              <a:rPr lang="ru-RU" dirty="0"/>
              <a:t>Многие препараты, применяемые для химиотерапии злокачественных новообразований, оказывают </a:t>
            </a:r>
            <a:r>
              <a:rPr lang="ru-RU" dirty="0" err="1"/>
              <a:t>иммуносупрессивное</a:t>
            </a:r>
            <a:r>
              <a:rPr lang="ru-RU" dirty="0"/>
              <a:t> </a:t>
            </a:r>
            <a:r>
              <a:rPr lang="ru-RU" dirty="0" err="1"/>
              <a:t>лействие</a:t>
            </a:r>
            <a:r>
              <a:rPr lang="ru-RU" dirty="0"/>
              <a:t> и могут использоваться в трансплантологии и лечении аутоиммунных заболеваний. </a:t>
            </a:r>
            <a:r>
              <a:rPr lang="ru-RU" dirty="0" err="1"/>
              <a:t>Цитостатики</a:t>
            </a:r>
            <a:r>
              <a:rPr lang="ru-RU" dirty="0"/>
              <a:t> объединяют сходный механик действия и способность блокировать как В- так и </a:t>
            </a:r>
            <a:r>
              <a:rPr lang="ru-RU" dirty="0" err="1"/>
              <a:t>Т-клеточную</a:t>
            </a:r>
            <a:r>
              <a:rPr lang="ru-RU" dirty="0"/>
              <a:t> </a:t>
            </a:r>
            <a:r>
              <a:rPr lang="ru-RU" dirty="0" err="1"/>
              <a:t>клональную</a:t>
            </a:r>
            <a:r>
              <a:rPr lang="ru-RU" dirty="0"/>
              <a:t> активацию. </a:t>
            </a:r>
          </a:p>
          <a:p>
            <a:r>
              <a:rPr lang="ru-RU" dirty="0"/>
              <a:t>Наиболее широко применяют 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микофенолата</a:t>
            </a:r>
            <a:r>
              <a:rPr lang="ru-RU" dirty="0"/>
              <a:t> </a:t>
            </a:r>
            <a:r>
              <a:rPr lang="ru-RU" dirty="0" err="1"/>
              <a:t>мофетил</a:t>
            </a:r>
            <a:r>
              <a:rPr lang="ru-RU" dirty="0"/>
              <a:t>, </a:t>
            </a:r>
            <a:r>
              <a:rPr lang="ru-RU" dirty="0" err="1"/>
              <a:t>циклофосфамид</a:t>
            </a:r>
            <a:r>
              <a:rPr lang="ru-RU" dirty="0"/>
              <a:t>, </a:t>
            </a:r>
            <a:r>
              <a:rPr lang="ru-RU" dirty="0" err="1"/>
              <a:t>метотрексат</a:t>
            </a:r>
            <a:r>
              <a:rPr lang="ru-RU" dirty="0"/>
              <a:t>. </a:t>
            </a:r>
          </a:p>
          <a:p>
            <a:r>
              <a:rPr lang="ru-RU" dirty="0"/>
              <a:t>Другие противоопухолевые </a:t>
            </a:r>
            <a:r>
              <a:rPr lang="ru-RU" dirty="0" err="1"/>
              <a:t>цитостатики</a:t>
            </a:r>
            <a:r>
              <a:rPr lang="ru-RU" dirty="0"/>
              <a:t>, такие, как </a:t>
            </a:r>
            <a:r>
              <a:rPr lang="ru-RU" dirty="0" err="1"/>
              <a:t>хлорамбуцил</a:t>
            </a:r>
            <a:r>
              <a:rPr lang="ru-RU" dirty="0"/>
              <a:t>, </a:t>
            </a:r>
            <a:r>
              <a:rPr lang="ru-RU" dirty="0" err="1"/>
              <a:t>винкристин</a:t>
            </a:r>
            <a:r>
              <a:rPr lang="ru-RU" dirty="0"/>
              <a:t>, </a:t>
            </a:r>
            <a:r>
              <a:rPr lang="ru-RU" dirty="0" err="1"/>
              <a:t>винбластин</a:t>
            </a:r>
            <a:r>
              <a:rPr lang="ru-RU" dirty="0"/>
              <a:t>, </a:t>
            </a:r>
            <a:r>
              <a:rPr lang="ru-RU" dirty="0" err="1"/>
              <a:t>дактиномицин</a:t>
            </a:r>
            <a:r>
              <a:rPr lang="ru-RU" dirty="0"/>
              <a:t>, в качестве </a:t>
            </a:r>
            <a:r>
              <a:rPr lang="ru-RU" dirty="0" err="1"/>
              <a:t>иммуносупрессивных</a:t>
            </a:r>
            <a:r>
              <a:rPr lang="ru-RU" dirty="0"/>
              <a:t> препаратов не назначают.</a:t>
            </a:r>
          </a:p>
          <a:p>
            <a:r>
              <a:rPr lang="ru-RU" dirty="0"/>
              <a:t>Для более старых </a:t>
            </a:r>
            <a:r>
              <a:rPr lang="ru-RU" dirty="0" err="1"/>
              <a:t>цитостатиков</a:t>
            </a:r>
            <a:r>
              <a:rPr lang="ru-RU" dirty="0"/>
              <a:t> (</a:t>
            </a:r>
            <a:r>
              <a:rPr lang="ru-RU" dirty="0" err="1"/>
              <a:t>азатиоприн</a:t>
            </a:r>
            <a:r>
              <a:rPr lang="ru-RU" dirty="0"/>
              <a:t>, </a:t>
            </a:r>
            <a:r>
              <a:rPr lang="ru-RU" dirty="0" err="1"/>
              <a:t>циклофосфамид</a:t>
            </a:r>
            <a:r>
              <a:rPr lang="ru-RU" dirty="0"/>
              <a:t>, </a:t>
            </a:r>
            <a:r>
              <a:rPr lang="ru-RU" dirty="0" err="1"/>
              <a:t>метотрексат</a:t>
            </a:r>
            <a:r>
              <a:rPr lang="ru-RU" dirty="0"/>
              <a:t>) характерно действие на клетки многих тканей и органов, новые препараты (</a:t>
            </a:r>
            <a:r>
              <a:rPr lang="ru-RU" dirty="0" err="1"/>
              <a:t>мизорибин</a:t>
            </a:r>
            <a:r>
              <a:rPr lang="ru-RU" dirty="0"/>
              <a:t>, </a:t>
            </a:r>
            <a:r>
              <a:rPr lang="ru-RU" dirty="0" err="1"/>
              <a:t>микофенолата</a:t>
            </a:r>
            <a:r>
              <a:rPr lang="ru-RU" dirty="0"/>
              <a:t> </a:t>
            </a:r>
            <a:r>
              <a:rPr lang="ru-RU" dirty="0" err="1"/>
              <a:t>мофетил</a:t>
            </a:r>
            <a:r>
              <a:rPr lang="ru-RU" dirty="0"/>
              <a:t>, </a:t>
            </a:r>
            <a:r>
              <a:rPr lang="ru-RU" dirty="0" err="1"/>
              <a:t>бреквинар</a:t>
            </a:r>
            <a:r>
              <a:rPr lang="ru-RU" dirty="0"/>
              <a:t> натрия) более селективно влияют на </a:t>
            </a:r>
            <a:r>
              <a:rPr lang="ru-RU" dirty="0" err="1"/>
              <a:t>иммунокомпетентные</a:t>
            </a:r>
            <a:r>
              <a:rPr lang="ru-RU" dirty="0"/>
              <a:t> клетки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err="1"/>
              <a:t>Циклоспорин</a:t>
            </a:r>
            <a:endParaRPr lang="ru-RU" dirty="0"/>
          </a:p>
          <a:p>
            <a:r>
              <a:rPr lang="ru-RU" dirty="0" err="1"/>
              <a:t>Циклоспорин</a:t>
            </a:r>
            <a:r>
              <a:rPr lang="ru-RU" dirty="0"/>
              <a:t> стимулирует Т-лимфоциты. В настоящее время препарат наиболее распространен в трансплантологии и при лечении некоторых аутоиммунных болезней.</a:t>
            </a:r>
          </a:p>
          <a:p>
            <a:pPr>
              <a:buNone/>
            </a:pPr>
            <a:r>
              <a:rPr lang="ru-RU" dirty="0" err="1"/>
              <a:t>Фармакокинетика</a:t>
            </a:r>
            <a:r>
              <a:rPr lang="ru-RU" dirty="0"/>
              <a:t> </a:t>
            </a:r>
          </a:p>
          <a:p>
            <a:r>
              <a:rPr lang="ru-RU" dirty="0" err="1"/>
              <a:t>Биодоступность</a:t>
            </a:r>
            <a:r>
              <a:rPr lang="ru-RU" dirty="0"/>
              <a:t>  </a:t>
            </a:r>
            <a:r>
              <a:rPr lang="ru-RU" dirty="0" err="1"/>
              <a:t>Цс</a:t>
            </a:r>
            <a:r>
              <a:rPr lang="ru-RU" dirty="0"/>
              <a:t> при приеме  внутрь  - 20-50%. Жирная пища </a:t>
            </a:r>
            <a:r>
              <a:rPr lang="ru-RU" dirty="0" err="1">
                <a:latin typeface="Calibri"/>
                <a:cs typeface="Calibri"/>
              </a:rPr>
              <a:t>↓</a:t>
            </a:r>
            <a:r>
              <a:rPr lang="ru-RU" dirty="0">
                <a:latin typeface="Calibri"/>
                <a:cs typeface="Calibri"/>
              </a:rPr>
              <a:t> </a:t>
            </a:r>
            <a:r>
              <a:rPr lang="ru-RU" dirty="0" err="1"/>
              <a:t>биодоступность</a:t>
            </a:r>
            <a:r>
              <a:rPr lang="ru-RU" dirty="0"/>
              <a:t>, если препарат принимают в мягких желатиновых капсулах, и не влияет на всасывание </a:t>
            </a:r>
            <a:r>
              <a:rPr lang="ru-RU" dirty="0" err="1"/>
              <a:t>циклоспорина</a:t>
            </a:r>
            <a:r>
              <a:rPr lang="ru-RU" dirty="0"/>
              <a:t>, применяемого в виде </a:t>
            </a:r>
            <a:r>
              <a:rPr lang="ru-RU" dirty="0" err="1"/>
              <a:t>микроэмульсии</a:t>
            </a:r>
            <a:r>
              <a:rPr lang="ru-RU" dirty="0"/>
              <a:t>.</a:t>
            </a:r>
          </a:p>
          <a:p>
            <a:r>
              <a:rPr lang="ru-RU" dirty="0"/>
              <a:t>Пиковая концентрация - через 1,3-4 ч после приема внутрь. Благодаря хорошей растворимости в жирах </a:t>
            </a:r>
            <a:r>
              <a:rPr lang="ru-RU" dirty="0" err="1"/>
              <a:t>Цс</a:t>
            </a:r>
            <a:r>
              <a:rPr lang="ru-RU" dirty="0"/>
              <a:t> равномерно распределяется в организме (объем распределения — 13 л /кг), особенно в печени, легких, почках, поджелудочной железе, селезенке, подкожно-жировой клетчатке, лимфатических узлах, где концентрация препарата превышает плазменную. </a:t>
            </a:r>
          </a:p>
          <a:p>
            <a:r>
              <a:rPr lang="ru-RU" dirty="0" err="1"/>
              <a:t>Циклоспорин</a:t>
            </a:r>
            <a:r>
              <a:rPr lang="ru-RU" dirty="0"/>
              <a:t> плохо проникает через ГЭБ и в грудное молоко, хотя преодолевает плацентарный барьер и выявляется в амниотической жидкости. 50% препарата аккумулируется в эритроцитах, 10-20% — в лейкоцитах, оставшаяся часть связывается с липопротеидами плазмы и в меньшей </a:t>
            </a:r>
            <a:r>
              <a:rPr lang="ru-RU" dirty="0" err="1"/>
              <a:t>стецени</a:t>
            </a:r>
            <a:r>
              <a:rPr lang="ru-RU" dirty="0"/>
              <a:t> — с альбумином.  Т 1/2 — 6 ч. Препарат подвергается </a:t>
            </a:r>
            <a:r>
              <a:rPr lang="ru-RU" dirty="0" err="1"/>
              <a:t>биотрансформации</a:t>
            </a:r>
            <a:r>
              <a:rPr lang="ru-RU" dirty="0"/>
              <a:t> в печени с образованием более чем 30 метаболитов, которые выделяются преимущественно с желчью. Элиминация снижается при нарушении функций печени и у пожилых пациентов.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Циклоспорин</a:t>
            </a:r>
            <a:endParaRPr lang="ru-RU" dirty="0"/>
          </a:p>
          <a:p>
            <a:pPr>
              <a:buNone/>
            </a:pPr>
            <a:r>
              <a:rPr lang="ru-RU" sz="2800" dirty="0" err="1"/>
              <a:t>Фармакодинамика</a:t>
            </a:r>
            <a:r>
              <a:rPr lang="ru-RU" sz="2800" dirty="0"/>
              <a:t> </a:t>
            </a:r>
          </a:p>
          <a:p>
            <a:r>
              <a:rPr lang="ru-RU" sz="2800" dirty="0" err="1"/>
              <a:t>Циклоспорин</a:t>
            </a:r>
            <a:r>
              <a:rPr lang="ru-RU" sz="2800" dirty="0"/>
              <a:t> селективно подавляет активность CD4 Т-лимфоцитов, угнетает ранние фазы клеточного ответа на антигены и регуляторные стимулы путем нарушения функции белков, участвующих в активации Т-лимфоцитов и экспрессии генов, кодирующих синтез </a:t>
            </a:r>
            <a:r>
              <a:rPr lang="ru-RU" sz="2800" dirty="0" err="1"/>
              <a:t>цитокинов</a:t>
            </a:r>
            <a:r>
              <a:rPr lang="ru-RU" sz="2800" dirty="0"/>
              <a:t> (ИЛ-2, ИЛ-3, ИЛ-4, ФНО).</a:t>
            </a:r>
          </a:p>
          <a:p>
            <a:r>
              <a:rPr lang="ru-RU" sz="2800" dirty="0" err="1"/>
              <a:t>Циклоспорин</a:t>
            </a:r>
            <a:r>
              <a:rPr lang="ru-RU" sz="2800" dirty="0"/>
              <a:t> также подавляет хемотаксис </a:t>
            </a:r>
            <a:r>
              <a:rPr lang="ru-RU" sz="2800" dirty="0" err="1"/>
              <a:t>мононуклеарных</a:t>
            </a:r>
            <a:r>
              <a:rPr lang="ru-RU" sz="2800" dirty="0"/>
              <a:t> фагоцитов, экспрессию антигенов класса II главного комплекса </a:t>
            </a:r>
            <a:r>
              <a:rPr lang="ru-RU" sz="2800" dirty="0" err="1"/>
              <a:t>гистосовместимости</a:t>
            </a:r>
            <a:r>
              <a:rPr lang="ru-RU" sz="2800" dirty="0"/>
              <a:t> на мембранах </a:t>
            </a:r>
            <a:r>
              <a:rPr lang="ru-RU" sz="2800" dirty="0" err="1"/>
              <a:t>антигенпрезентируюших</a:t>
            </a:r>
            <a:r>
              <a:rPr lang="ru-RU" sz="2800" dirty="0"/>
              <a:t> клеток.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Циклоспорин</a:t>
            </a:r>
            <a:endParaRPr lang="ru-RU" dirty="0"/>
          </a:p>
          <a:p>
            <a:pPr algn="ctr">
              <a:buNone/>
            </a:pPr>
            <a:r>
              <a:rPr lang="ru-RU" sz="2800" dirty="0"/>
              <a:t>Показания</a:t>
            </a:r>
          </a:p>
          <a:p>
            <a:pPr>
              <a:buNone/>
            </a:pPr>
            <a:r>
              <a:rPr lang="ru-RU" sz="2800" dirty="0"/>
              <a:t>   </a:t>
            </a:r>
            <a:r>
              <a:rPr lang="ru-RU" sz="2800" dirty="0" err="1"/>
              <a:t>Циклоспорин</a:t>
            </a:r>
            <a:r>
              <a:rPr lang="ru-RU" sz="2800" dirty="0"/>
              <a:t> - основной препарат для предупреждения реакции отторжения трансплантата (при пересадке почек сердца, печени и других органов) в виде </a:t>
            </a:r>
            <a:r>
              <a:rPr lang="ru-RU" sz="2800" dirty="0" err="1"/>
              <a:t>монотерапии</a:t>
            </a:r>
            <a:r>
              <a:rPr lang="ru-RU" sz="2800" dirty="0"/>
              <a:t> или в сочетании с </a:t>
            </a:r>
            <a:r>
              <a:rPr lang="ru-RU" sz="2800" dirty="0" err="1"/>
              <a:t>глюкокортикоидами</a:t>
            </a:r>
            <a:r>
              <a:rPr lang="ru-RU" sz="2800" dirty="0"/>
              <a:t> </a:t>
            </a:r>
          </a:p>
          <a:p>
            <a:pPr>
              <a:buNone/>
            </a:pPr>
            <a:r>
              <a:rPr lang="ru-RU" sz="2800" dirty="0"/>
              <a:t>   Его также назначают при аутоиммунных заболеваниях: синдроме </a:t>
            </a:r>
            <a:r>
              <a:rPr lang="ru-RU" sz="2800" dirty="0" err="1"/>
              <a:t>Бехчета</a:t>
            </a:r>
            <a:r>
              <a:rPr lang="ru-RU" sz="2800" dirty="0"/>
              <a:t>, эндогенном </a:t>
            </a:r>
            <a:r>
              <a:rPr lang="ru-RU" sz="2800" dirty="0" err="1"/>
              <a:t>увеите</a:t>
            </a:r>
            <a:r>
              <a:rPr lang="ru-RU" sz="2800" dirty="0"/>
              <a:t>, псориазе, </a:t>
            </a:r>
            <a:r>
              <a:rPr lang="ru-RU" sz="2800" dirty="0" err="1"/>
              <a:t>атопическом</a:t>
            </a:r>
            <a:r>
              <a:rPr lang="ru-RU" sz="2800" dirty="0"/>
              <a:t> дерматите, </a:t>
            </a:r>
            <a:r>
              <a:rPr lang="ru-RU" sz="2800" dirty="0" err="1"/>
              <a:t>ревматоидном</a:t>
            </a:r>
            <a:r>
              <a:rPr lang="ru-RU" sz="2800" dirty="0"/>
              <a:t> артрите, болезни Крона (один из видов язвенного колита).</a:t>
            </a:r>
          </a:p>
          <a:p>
            <a:pPr algn="ctr">
              <a:buNone/>
            </a:pPr>
            <a:r>
              <a:rPr lang="ru-RU" sz="2800" dirty="0"/>
              <a:t>НЛР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 err="1"/>
              <a:t>Циклоспорин</a:t>
            </a:r>
            <a:r>
              <a:rPr lang="ru-RU" sz="2800" dirty="0"/>
              <a:t> оказывает нефротоксическое действие, которое часто заставляет отменять препарат. Реже развиваются гипертензия, </a:t>
            </a:r>
            <a:r>
              <a:rPr lang="ru-RU" sz="2800" dirty="0" err="1"/>
              <a:t>гепатотоксичность</a:t>
            </a:r>
            <a:r>
              <a:rPr lang="ru-RU" sz="2800" dirty="0"/>
              <a:t>, </a:t>
            </a:r>
            <a:r>
              <a:rPr lang="ru-RU" sz="2800" dirty="0" err="1"/>
              <a:t>нейротоксичность</a:t>
            </a:r>
            <a:r>
              <a:rPr lang="ru-RU" sz="2800" dirty="0"/>
              <a:t>, гирсутизм, гиперплазию десен, диспепсические явления.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Циклоспорин</a:t>
            </a:r>
            <a:endParaRPr lang="ru-RU" dirty="0"/>
          </a:p>
          <a:p>
            <a:pPr>
              <a:buNone/>
            </a:pPr>
            <a:r>
              <a:rPr lang="ru-RU" dirty="0"/>
              <a:t>Взаимодействие с другими ЛC. </a:t>
            </a:r>
          </a:p>
          <a:p>
            <a:r>
              <a:rPr lang="ru-RU" dirty="0" err="1"/>
              <a:t>Циклоспорин</a:t>
            </a:r>
            <a:r>
              <a:rPr lang="ru-RU" dirty="0"/>
              <a:t> взаимодействует со многими препаратами путем влияния на </a:t>
            </a:r>
            <a:r>
              <a:rPr lang="ru-RU" dirty="0" err="1"/>
              <a:t>цитохром</a:t>
            </a:r>
            <a:r>
              <a:rPr lang="ru-RU" dirty="0"/>
              <a:t> P-450</a:t>
            </a:r>
          </a:p>
          <a:p>
            <a:r>
              <a:rPr lang="ru-RU" dirty="0"/>
              <a:t>Концентрацию </a:t>
            </a:r>
            <a:r>
              <a:rPr lang="ru-RU" dirty="0" err="1"/>
              <a:t>циклоспорина</a:t>
            </a:r>
            <a:r>
              <a:rPr lang="ru-RU" dirty="0"/>
              <a:t> снижают барбитураты, </a:t>
            </a:r>
            <a:r>
              <a:rPr lang="ru-RU" dirty="0" err="1"/>
              <a:t>карбамазепин</a:t>
            </a:r>
            <a:r>
              <a:rPr lang="ru-RU" dirty="0"/>
              <a:t>, </a:t>
            </a:r>
            <a:r>
              <a:rPr lang="ru-RU" dirty="0" err="1"/>
              <a:t>рифампицин</a:t>
            </a:r>
            <a:r>
              <a:rPr lang="ru-RU" dirty="0"/>
              <a:t>, сульфаниламиды, </a:t>
            </a:r>
            <a:r>
              <a:rPr lang="ru-RU" dirty="0" err="1"/>
              <a:t>фенитоин</a:t>
            </a:r>
            <a:r>
              <a:rPr lang="ru-RU" dirty="0"/>
              <a:t>. Концентрация </a:t>
            </a:r>
            <a:r>
              <a:rPr lang="ru-RU" dirty="0" err="1"/>
              <a:t>циклоспорина</a:t>
            </a:r>
            <a:r>
              <a:rPr lang="ru-RU" dirty="0"/>
              <a:t> повышается при одновременном назначении </a:t>
            </a:r>
            <a:r>
              <a:rPr lang="ru-RU" dirty="0" err="1"/>
              <a:t>амфотерицина</a:t>
            </a:r>
            <a:r>
              <a:rPr lang="ru-RU" dirty="0"/>
              <a:t> В, </a:t>
            </a:r>
            <a:r>
              <a:rPr lang="ru-RU" dirty="0" err="1"/>
              <a:t>эритромицина</a:t>
            </a:r>
            <a:r>
              <a:rPr lang="ru-RU" dirty="0"/>
              <a:t>, </a:t>
            </a:r>
            <a:r>
              <a:rPr lang="ru-RU" dirty="0" err="1"/>
              <a:t>кетоконазола</a:t>
            </a:r>
            <a:r>
              <a:rPr lang="ru-RU" dirty="0"/>
              <a:t>, </a:t>
            </a:r>
            <a:r>
              <a:rPr lang="ru-RU" dirty="0" err="1"/>
              <a:t>глюкокортикоидов</a:t>
            </a:r>
            <a:r>
              <a:rPr lang="ru-RU" dirty="0"/>
              <a:t>, некоторых антагонистов кальция (</a:t>
            </a:r>
            <a:r>
              <a:rPr lang="ru-RU" dirty="0" err="1"/>
              <a:t>верапамила</a:t>
            </a:r>
            <a:r>
              <a:rPr lang="ru-RU" dirty="0"/>
              <a:t>, </a:t>
            </a:r>
            <a:r>
              <a:rPr lang="ru-RU" dirty="0" err="1"/>
              <a:t>цилтиазема</a:t>
            </a:r>
            <a:r>
              <a:rPr lang="ru-RU" dirty="0"/>
              <a:t>), </a:t>
            </a:r>
            <a:r>
              <a:rPr lang="ru-RU" dirty="0" err="1"/>
              <a:t>доксициклина</a:t>
            </a:r>
            <a:r>
              <a:rPr lang="ru-RU" dirty="0"/>
              <a:t>. </a:t>
            </a:r>
          </a:p>
          <a:p>
            <a:r>
              <a:rPr lang="ru-RU" dirty="0" err="1"/>
              <a:t>Метоклопрамид</a:t>
            </a:r>
            <a:r>
              <a:rPr lang="ru-RU" dirty="0"/>
              <a:t> увеличивает всасывание </a:t>
            </a:r>
            <a:r>
              <a:rPr lang="ru-RU" dirty="0" err="1"/>
              <a:t>циклоспорина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Азатиоприн</a:t>
            </a:r>
            <a:endParaRPr lang="ru-RU" dirty="0"/>
          </a:p>
          <a:p>
            <a:r>
              <a:rPr lang="ru-RU" dirty="0"/>
              <a:t>Синтетическое производное 6-меркаптопурина. Иммунодепрессивное действие </a:t>
            </a:r>
            <a:r>
              <a:rPr lang="ru-RU" dirty="0" err="1"/>
              <a:t>азатиоприна</a:t>
            </a:r>
            <a:r>
              <a:rPr lang="ru-RU" dirty="0"/>
              <a:t> сильнее его цитотоксического эффекта.</a:t>
            </a:r>
          </a:p>
          <a:p>
            <a:pPr>
              <a:buNone/>
            </a:pPr>
            <a:r>
              <a:rPr lang="ru-RU" dirty="0" err="1"/>
              <a:t>Фармакокинетика</a:t>
            </a:r>
            <a:endParaRPr lang="ru-RU" dirty="0"/>
          </a:p>
          <a:p>
            <a:r>
              <a:rPr lang="ru-RU" dirty="0" err="1"/>
              <a:t>Биодоступность</a:t>
            </a:r>
            <a:r>
              <a:rPr lang="ru-RU" dirty="0"/>
              <a:t> при приеме внутрь  - около 20%. Максимальная концентрация препарата достигается через 1-2 ч. Наиболее высокие концентрации создаются в тканях печени, кишечника, а также в почках, легких, селезенке, мышцах. Препарат  быстро </a:t>
            </a:r>
            <a:r>
              <a:rPr lang="ru-RU" dirty="0" err="1"/>
              <a:t>биотрансформируется</a:t>
            </a:r>
            <a:r>
              <a:rPr lang="ru-RU" dirty="0"/>
              <a:t> и имеет очень вариабельный Т 1|/2 (в среднем около 5 ч). </a:t>
            </a:r>
            <a:r>
              <a:rPr lang="ru-RU" dirty="0" err="1"/>
              <a:t>Азатиоприн</a:t>
            </a:r>
            <a:r>
              <a:rPr lang="ru-RU" dirty="0"/>
              <a:t> и его метаболиты выводятся почками.</a:t>
            </a:r>
          </a:p>
          <a:p>
            <a:pPr>
              <a:buNone/>
            </a:pPr>
            <a:r>
              <a:rPr lang="ru-RU" dirty="0" err="1"/>
              <a:t>Фармакодинамика</a:t>
            </a:r>
            <a:endParaRPr lang="ru-RU" dirty="0"/>
          </a:p>
          <a:p>
            <a:r>
              <a:rPr lang="ru-RU" dirty="0" err="1"/>
              <a:t>Азатиоприн</a:t>
            </a:r>
            <a:r>
              <a:rPr lang="ru-RU" dirty="0"/>
              <a:t> подавляет пролиферацию </a:t>
            </a:r>
            <a:r>
              <a:rPr lang="ru-RU" dirty="0" err="1"/>
              <a:t>быстроделящихся</a:t>
            </a:r>
            <a:r>
              <a:rPr lang="ru-RU" dirty="0"/>
              <a:t> клеток, причем Т-лимфоцитов в большей степени, чем В лимфоцитов, в результате нарушения синтеза ДНК.</a:t>
            </a:r>
          </a:p>
          <a:p>
            <a:r>
              <a:rPr lang="ru-RU" dirty="0" err="1"/>
              <a:t>Азатиаприн</a:t>
            </a:r>
            <a:r>
              <a:rPr lang="ru-RU" dirty="0"/>
              <a:t> оказывает повреждающее действие на клетки во время митоза, поэтому он эффективен как до, так и после введения антигена.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Азатиоприн</a:t>
            </a:r>
            <a:endParaRPr lang="ru-RU" dirty="0"/>
          </a:p>
          <a:p>
            <a:pPr>
              <a:buNone/>
            </a:pPr>
            <a:r>
              <a:rPr lang="ru-RU" dirty="0"/>
              <a:t>Показания</a:t>
            </a:r>
          </a:p>
          <a:p>
            <a:pPr>
              <a:buNone/>
            </a:pPr>
            <a:r>
              <a:rPr lang="ru-RU" dirty="0"/>
              <a:t>   При пересадке органов (в первую очередь почки) для предупреждения реакции отторжения трансплантата в сочетании с </a:t>
            </a:r>
            <a:r>
              <a:rPr lang="ru-RU" dirty="0" err="1"/>
              <a:t>циклоспорином</a:t>
            </a:r>
            <a:r>
              <a:rPr lang="ru-RU" dirty="0"/>
              <a:t> или </a:t>
            </a:r>
            <a:r>
              <a:rPr lang="ru-RU" dirty="0" err="1"/>
              <a:t>глюкокортикоидами</a:t>
            </a:r>
            <a:r>
              <a:rPr lang="ru-RU" dirty="0"/>
              <a:t> либо в виде </a:t>
            </a:r>
            <a:r>
              <a:rPr lang="ru-RU" dirty="0" err="1"/>
              <a:t>монотерапии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Азатиоприн</a:t>
            </a:r>
            <a:r>
              <a:rPr lang="ru-RU" dirty="0"/>
              <a:t> считают препаратом резерва при некоторых аутоиммунных заболеваниях (тяжелого, рефрактерного к </a:t>
            </a:r>
            <a:r>
              <a:rPr lang="ru-RU" dirty="0" err="1"/>
              <a:t>глюкокортіикоидам</a:t>
            </a:r>
            <a:r>
              <a:rPr lang="ru-RU" dirty="0"/>
              <a:t> </a:t>
            </a:r>
            <a:r>
              <a:rPr lang="ru-RU" dirty="0" err="1"/>
              <a:t>ревматоидного</a:t>
            </a:r>
            <a:r>
              <a:rPr lang="ru-RU" dirty="0"/>
              <a:t> артрита).</a:t>
            </a:r>
          </a:p>
          <a:p>
            <a:pPr>
              <a:buNone/>
            </a:pPr>
            <a:r>
              <a:rPr lang="ru-RU" dirty="0"/>
              <a:t>  НЛР Угнетение костного мозга (лейкопения, тромбоцитопения), реакции со стороны ЖКТ, </a:t>
            </a:r>
            <a:r>
              <a:rPr lang="ru-RU" dirty="0" err="1"/>
              <a:t>гепатотоксичность</a:t>
            </a:r>
            <a:r>
              <a:rPr lang="ru-RU" dirty="0"/>
              <a:t>, </a:t>
            </a:r>
            <a:r>
              <a:rPr lang="ru-RU" dirty="0" err="1"/>
              <a:t>алопеция</a:t>
            </a:r>
            <a:r>
              <a:rPr lang="ru-RU" dirty="0"/>
              <a:t>, повышенная восприимчивость к инфекциям, мутагенность, </a:t>
            </a:r>
            <a:r>
              <a:rPr lang="ru-RU" dirty="0" err="1"/>
              <a:t>канцерогенность</a:t>
            </a:r>
            <a:r>
              <a:rPr lang="ru-RU" dirty="0"/>
              <a:t>.</a:t>
            </a:r>
          </a:p>
          <a:p>
            <a:r>
              <a:rPr lang="ru-RU" dirty="0"/>
              <a:t>Взаимодействие с </a:t>
            </a:r>
            <a:r>
              <a:rPr lang="ru-RU"/>
              <a:t>другими ЛC </a:t>
            </a:r>
            <a:r>
              <a:rPr lang="ru-RU" dirty="0"/>
              <a:t>При одновременном назначении с </a:t>
            </a:r>
            <a:r>
              <a:rPr lang="ru-RU" dirty="0" err="1"/>
              <a:t>аллопуринолом</a:t>
            </a:r>
            <a:r>
              <a:rPr lang="ru-RU" dirty="0"/>
              <a:t> повышается токсичность </a:t>
            </a:r>
            <a:r>
              <a:rPr lang="ru-RU" dirty="0" err="1"/>
              <a:t>азатиоприна</a:t>
            </a:r>
            <a:r>
              <a:rPr lang="ru-RU" dirty="0"/>
              <a:t>. При необходимости одновременного назначения этих препаратов нужно снизить дозу </a:t>
            </a:r>
            <a:r>
              <a:rPr lang="ru-RU" dirty="0" err="1"/>
              <a:t>азатиоприна</a:t>
            </a:r>
            <a:r>
              <a:rPr lang="ru-RU" dirty="0"/>
              <a:t> на 25-35%.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/>
              <a:t>Иммунодепрессанты</a:t>
            </a:r>
            <a:r>
              <a:rPr lang="ru-RU" sz="2800" dirty="0"/>
              <a:t> </a:t>
            </a:r>
          </a:p>
          <a:p>
            <a:pPr algn="ctr">
              <a:buNone/>
            </a:pPr>
            <a:r>
              <a:rPr lang="ru-RU" sz="2800" dirty="0"/>
              <a:t>- это вещества природного или синтетического происхождения, применяемые для искусственного угнетения иммунитета</a:t>
            </a:r>
          </a:p>
          <a:p>
            <a:pPr algn="ctr">
              <a:buNone/>
            </a:pPr>
            <a:r>
              <a:rPr lang="ru-RU" sz="2800" b="1" i="1" dirty="0"/>
              <a:t> </a:t>
            </a:r>
            <a:br>
              <a:rPr lang="ru-RU" sz="2800" b="1" i="1" dirty="0"/>
            </a:br>
            <a:r>
              <a:rPr lang="ru-RU" sz="2800" b="1" i="1" dirty="0"/>
              <a:t>- </a:t>
            </a:r>
            <a:r>
              <a:rPr lang="ru-RU" sz="2800" dirty="0">
                <a:cs typeface="Arial" pitchFamily="34" charset="0"/>
              </a:rPr>
              <a:t>это препараты, которые подавляют реакцию организма в результате обратимого угнетения функций </a:t>
            </a:r>
            <a:r>
              <a:rPr lang="ru-RU" sz="2800" dirty="0" err="1">
                <a:cs typeface="Arial" pitchFamily="34" charset="0"/>
              </a:rPr>
              <a:t>иммунокомпетентных</a:t>
            </a:r>
            <a:r>
              <a:rPr lang="ru-RU" sz="2800" dirty="0">
                <a:cs typeface="Arial" pitchFamily="34" charset="0"/>
              </a:rPr>
              <a:t> клеток</a:t>
            </a:r>
          </a:p>
          <a:p>
            <a:pPr algn="ctr">
              <a:buNone/>
            </a:pPr>
            <a:r>
              <a:rPr lang="ru-RU" sz="2800" b="1" i="1" dirty="0"/>
              <a:t>Механизм действия</a:t>
            </a:r>
            <a:endParaRPr lang="ru-RU" sz="2800" b="1" dirty="0"/>
          </a:p>
          <a:p>
            <a:r>
              <a:rPr lang="ru-RU" sz="2800" dirty="0"/>
              <a:t>Угнетают синтез белков, нуклеиновых кислот и процессов клеточного деления</a:t>
            </a:r>
          </a:p>
          <a:p>
            <a:r>
              <a:rPr lang="ru-RU" sz="2800" dirty="0"/>
              <a:t>Общие свойства:</a:t>
            </a:r>
          </a:p>
          <a:p>
            <a:pPr>
              <a:buNone/>
            </a:pPr>
            <a:r>
              <a:rPr lang="ru-RU" sz="2800" dirty="0"/>
              <a:t>   - характерен “синдром отмены”</a:t>
            </a:r>
          </a:p>
          <a:p>
            <a:pPr>
              <a:buNone/>
            </a:pPr>
            <a:r>
              <a:rPr lang="ru-RU" sz="2800" dirty="0"/>
              <a:t>   - отсутствие избирательного иммунодепрессивного действия</a:t>
            </a:r>
          </a:p>
          <a:p>
            <a:pPr>
              <a:buNone/>
            </a:pPr>
            <a:r>
              <a:rPr lang="ru-RU" sz="2800" dirty="0"/>
              <a:t>   - характерен выраженный угнетающий эффект на функции </a:t>
            </a:r>
          </a:p>
          <a:p>
            <a:pPr>
              <a:buNone/>
            </a:pPr>
            <a:r>
              <a:rPr lang="ru-RU" sz="2800" dirty="0"/>
              <a:t>     других быстро пролиферирующих клеток (</a:t>
            </a:r>
            <a:r>
              <a:rPr lang="ru-RU" sz="2800" dirty="0" err="1"/>
              <a:t>клеток</a:t>
            </a:r>
            <a:r>
              <a:rPr lang="ru-RU" sz="2800" dirty="0"/>
              <a:t> крови, </a:t>
            </a:r>
          </a:p>
          <a:p>
            <a:pPr>
              <a:buNone/>
            </a:pPr>
            <a:r>
              <a:rPr lang="ru-RU" sz="2800" dirty="0"/>
              <a:t>     слизистой оболочки, половых леток)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102870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Циклофосфамид</a:t>
            </a:r>
            <a:endParaRPr lang="ru-RU" dirty="0"/>
          </a:p>
          <a:p>
            <a:r>
              <a:rPr lang="ru-RU" dirty="0" err="1"/>
              <a:t>Фармакокинетика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    Хорошо всасывается при приеме внутрь, </a:t>
            </a:r>
            <a:r>
              <a:rPr lang="ru-RU" dirty="0" err="1"/>
              <a:t>биодоступность</a:t>
            </a:r>
            <a:r>
              <a:rPr lang="ru-RU" dirty="0"/>
              <a:t> более 75% Связывание с белками плазмы низкое, </a:t>
            </a:r>
            <a:r>
              <a:rPr lang="ru-RU" dirty="0" err="1"/>
              <a:t>подвепгается</a:t>
            </a:r>
            <a:r>
              <a:rPr lang="ru-RU" dirty="0"/>
              <a:t> метаболизму в печени. </a:t>
            </a:r>
          </a:p>
          <a:p>
            <a:pPr>
              <a:buNone/>
            </a:pPr>
            <a:r>
              <a:rPr lang="ru-RU" dirty="0"/>
              <a:t>    Пиковая концентрация - через 2-3 ч Т 1/2 — 3—12 ч. Выводится почками преимущественно в виде метаболитов, 5—25% в неизмененном виде.</a:t>
            </a:r>
          </a:p>
          <a:p>
            <a:r>
              <a:rPr lang="ru-RU" dirty="0" err="1"/>
              <a:t>Фармакодинамика</a:t>
            </a:r>
            <a:endParaRPr lang="ru-RU" dirty="0"/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Циклофосфамид</a:t>
            </a:r>
            <a:r>
              <a:rPr lang="ru-RU" dirty="0"/>
              <a:t> угнетает синтез ДНК как пролиферирующих, так и покоящихся клеток, подавляет активность  В и Т-лимфоцитов. </a:t>
            </a:r>
          </a:p>
          <a:p>
            <a:pPr>
              <a:buNone/>
            </a:pPr>
            <a:r>
              <a:rPr lang="ru-RU" dirty="0"/>
              <a:t>    В большей степени влияет на В лимфоциты и соответственно на </a:t>
            </a:r>
          </a:p>
          <a:p>
            <a:pPr>
              <a:buNone/>
            </a:pPr>
            <a:r>
              <a:rPr lang="ru-RU" dirty="0"/>
              <a:t>    активность </a:t>
            </a:r>
            <a:r>
              <a:rPr lang="ru-RU" dirty="0" err="1"/>
              <a:t>антителогенеза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Циклофосфамид</a:t>
            </a:r>
            <a:endParaRPr lang="ru-RU" dirty="0"/>
          </a:p>
          <a:p>
            <a:pPr algn="ctr">
              <a:buNone/>
            </a:pPr>
            <a:r>
              <a:rPr lang="ru-RU" dirty="0"/>
              <a:t>Показания</a:t>
            </a:r>
          </a:p>
          <a:p>
            <a:pPr>
              <a:buNone/>
            </a:pPr>
            <a:r>
              <a:rPr lang="ru-RU" dirty="0"/>
              <a:t>   Пересадка костного мозга. В низких дозах </a:t>
            </a:r>
            <a:r>
              <a:rPr lang="ru-RU" dirty="0" err="1"/>
              <a:t>пиклофосфамид</a:t>
            </a:r>
            <a:r>
              <a:rPr lang="ru-RU" dirty="0"/>
              <a:t> применяют при лечении аутоиммунных заболеваний, таких как системная красная волчанка, </a:t>
            </a:r>
            <a:r>
              <a:rPr lang="ru-RU" dirty="0" err="1"/>
              <a:t>гранулематоз</a:t>
            </a:r>
            <a:r>
              <a:rPr lang="ru-RU" dirty="0"/>
              <a:t> </a:t>
            </a:r>
            <a:r>
              <a:rPr lang="ru-RU" dirty="0" err="1"/>
              <a:t>Вегенера</a:t>
            </a:r>
            <a:r>
              <a:rPr lang="ru-RU" dirty="0"/>
              <a:t>, </a:t>
            </a:r>
            <a:r>
              <a:rPr lang="ru-RU" dirty="0" err="1"/>
              <a:t>идиопатическая</a:t>
            </a:r>
            <a:r>
              <a:rPr lang="ru-RU" dirty="0"/>
              <a:t> тромбоцитопеническая пурпура, </a:t>
            </a:r>
            <a:r>
              <a:rPr lang="ru-RU" dirty="0" err="1"/>
              <a:t>ревматоидный</a:t>
            </a:r>
            <a:r>
              <a:rPr lang="ru-RU" dirty="0"/>
              <a:t> артрит, дерматомиозит.</a:t>
            </a:r>
          </a:p>
          <a:p>
            <a:pPr>
              <a:buNone/>
            </a:pPr>
            <a:r>
              <a:rPr lang="ru-RU" dirty="0"/>
              <a:t> НЛР –</a:t>
            </a:r>
          </a:p>
          <a:p>
            <a:pPr>
              <a:buNone/>
            </a:pPr>
            <a:r>
              <a:rPr lang="ru-RU" dirty="0"/>
              <a:t>   При назначении больших доз возможны развитие геморрагического хронического цистита, </a:t>
            </a:r>
            <a:r>
              <a:rPr lang="ru-RU" dirty="0" err="1"/>
              <a:t>кардиотоксичность</a:t>
            </a:r>
            <a:r>
              <a:rPr lang="ru-RU" dirty="0"/>
              <a:t>, тяжелая </a:t>
            </a:r>
            <a:r>
              <a:rPr lang="ru-RU" dirty="0" err="1"/>
              <a:t>панцитопения</a:t>
            </a:r>
            <a:r>
              <a:rPr lang="ru-RU" dirty="0"/>
              <a:t>, инфекции, токсическое поражение почек. Реже развивается анемия, тромбоцитопения. Крайне редко возникают анафилактические реакции.</a:t>
            </a:r>
          </a:p>
          <a:p>
            <a:r>
              <a:rPr lang="ru-RU" dirty="0"/>
              <a:t>геморрагический колит, гепатит, стоматит.</a:t>
            </a:r>
          </a:p>
          <a:p>
            <a:r>
              <a:rPr lang="ru-RU" dirty="0"/>
              <a:t>Взаимодействие с другими ЛС. </a:t>
            </a:r>
            <a:r>
              <a:rPr lang="ru-RU" dirty="0" err="1"/>
              <a:t>Циклофос</a:t>
            </a:r>
            <a:r>
              <a:rPr lang="ru-RU" dirty="0"/>
              <a:t>(|)амид потенцирует </a:t>
            </a:r>
            <a:r>
              <a:rPr lang="ru-RU" dirty="0" err="1"/>
              <a:t>уі</a:t>
            </a:r>
            <a:r>
              <a:rPr lang="ru-RU" dirty="0"/>
              <a:t> </a:t>
            </a:r>
            <a:r>
              <a:rPr lang="ru-RU" dirty="0" err="1"/>
              <a:t>нетеиие</a:t>
            </a:r>
            <a:r>
              <a:rPr lang="ru-RU" dirty="0"/>
              <a:t> костного мозга другими </a:t>
            </a:r>
            <a:r>
              <a:rPr lang="ru-RU" dirty="0" err="1"/>
              <a:t>миелотоксичными</a:t>
            </a:r>
            <a:r>
              <a:rPr lang="ru-RU" dirty="0"/>
              <a:t> препаратами. Во </a:t>
            </a:r>
            <a:r>
              <a:rPr lang="ru-RU" dirty="0" err="1"/>
              <a:t>зможны</a:t>
            </a:r>
            <a:r>
              <a:rPr lang="ru-RU" dirty="0"/>
              <a:t> </a:t>
            </a:r>
            <a:r>
              <a:rPr lang="ru-RU" dirty="0" err="1"/>
              <a:t>Ѵі иление</a:t>
            </a:r>
            <a:r>
              <a:rPr lang="ru-RU" dirty="0"/>
              <a:t> </a:t>
            </a:r>
            <a:r>
              <a:rPr lang="ru-RU" dirty="0" err="1"/>
              <a:t>кардиотоксичности</a:t>
            </a:r>
            <a:r>
              <a:rPr lang="ru-RU" dirty="0"/>
              <a:t> при применении </a:t>
            </a:r>
            <a:r>
              <a:rPr lang="ru-RU" dirty="0" err="1"/>
              <a:t>пиклофосфамида</a:t>
            </a:r>
            <a:r>
              <a:rPr lang="ru-RU" dirty="0"/>
              <a:t> с </a:t>
            </a:r>
            <a:r>
              <a:rPr lang="ru-RU" dirty="0" err="1"/>
              <a:t>доксирубицином</a:t>
            </a:r>
            <a:r>
              <a:rPr lang="ru-RU" dirty="0"/>
              <a:t> и усиление </a:t>
            </a:r>
            <a:r>
              <a:rPr lang="ru-RU" dirty="0" err="1"/>
              <a:t>гепатоюксичности</a:t>
            </a:r>
            <a:r>
              <a:rPr lang="ru-RU" dirty="0"/>
              <a:t> при одновременном при</a:t>
            </a:r>
          </a:p>
          <a:p>
            <a:r>
              <a:rPr lang="ru-RU" dirty="0" err="1"/>
              <a:t>мснении</a:t>
            </a:r>
            <a:r>
              <a:rPr lang="ru-RU" dirty="0"/>
              <a:t> с </a:t>
            </a:r>
            <a:r>
              <a:rPr lang="ru-RU" dirty="0" err="1"/>
              <a:t>азатиоприном</a:t>
            </a:r>
            <a:r>
              <a:rPr lang="ru-RU" dirty="0"/>
              <a:t>, </a:t>
            </a:r>
            <a:r>
              <a:rPr lang="ru-RU" dirty="0" err="1"/>
              <a:t>хлорамбуцилом</a:t>
            </a:r>
            <a:r>
              <a:rPr lang="ru-RU" dirty="0"/>
              <a:t>, </a:t>
            </a:r>
            <a:r>
              <a:rPr lang="ru-RU" dirty="0" err="1"/>
              <a:t>глюкокоріикоидами</a:t>
            </a:r>
            <a:r>
              <a:rPr lang="ru-RU" dirty="0"/>
              <a:t>, </a:t>
            </a:r>
            <a:r>
              <a:rPr lang="ru-RU" dirty="0" err="1"/>
              <a:t>пиклоспорнном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Метотрексат</a:t>
            </a:r>
            <a:endParaRPr lang="ru-RU" dirty="0"/>
          </a:p>
          <a:p>
            <a:pPr algn="ctr">
              <a:buNone/>
            </a:pPr>
            <a:r>
              <a:rPr lang="ru-RU" dirty="0" err="1"/>
              <a:t>Фармакокинетика</a:t>
            </a:r>
            <a:endParaRPr lang="ru-RU" dirty="0"/>
          </a:p>
          <a:p>
            <a:r>
              <a:rPr lang="ru-RU" dirty="0"/>
              <a:t>Максимальная концентрация в крови - через 1-4 ч после приема внутрь и через 40 мин после в/</a:t>
            </a:r>
            <a:r>
              <a:rPr lang="ru-RU" dirty="0" err="1"/>
              <a:t>в</a:t>
            </a:r>
            <a:r>
              <a:rPr lang="ru-RU" dirty="0"/>
              <a:t> введения. </a:t>
            </a:r>
            <a:r>
              <a:rPr lang="ru-RU" dirty="0" err="1"/>
              <a:t>Биодоступность</a:t>
            </a:r>
            <a:r>
              <a:rPr lang="ru-RU" dirty="0"/>
              <a:t> - 60—70%. Т  ½ - І0 ч</a:t>
            </a:r>
          </a:p>
          <a:p>
            <a:r>
              <a:rPr lang="ru-RU" dirty="0"/>
              <a:t>Выводится преимущественно почками. Часть препарата связывается с белками и может оставаться в тканях до I мес.</a:t>
            </a:r>
          </a:p>
          <a:p>
            <a:pPr>
              <a:buNone/>
            </a:pPr>
            <a:r>
              <a:rPr lang="ru-RU" dirty="0" err="1"/>
              <a:t>Фармакодинамика</a:t>
            </a:r>
            <a:r>
              <a:rPr lang="ru-RU" dirty="0"/>
              <a:t> </a:t>
            </a:r>
          </a:p>
          <a:p>
            <a:r>
              <a:rPr lang="ru-RU" dirty="0"/>
              <a:t>Применение </a:t>
            </a:r>
            <a:r>
              <a:rPr lang="ru-RU" dirty="0" err="1"/>
              <a:t>метотрексата</a:t>
            </a:r>
            <a:r>
              <a:rPr lang="ru-RU" dirty="0"/>
              <a:t> в больших дозах приводит к подавлению </a:t>
            </a:r>
            <a:r>
              <a:rPr lang="ru-RU" dirty="0" err="1"/>
              <a:t>фолатзависимых</a:t>
            </a:r>
            <a:r>
              <a:rPr lang="ru-RU" dirty="0"/>
              <a:t> ферментов, синтеза пурина и соответственно</a:t>
            </a:r>
          </a:p>
          <a:p>
            <a:pPr>
              <a:buNone/>
            </a:pPr>
            <a:r>
              <a:rPr lang="ru-RU" dirty="0"/>
              <a:t>  к гибели пролиферирующих клеток — развивается преимущественно цитотоксический эффект</a:t>
            </a:r>
          </a:p>
          <a:p>
            <a:r>
              <a:rPr lang="ru-RU" dirty="0"/>
              <a:t>При назначении в малых и средних дозах преобладает </a:t>
            </a:r>
            <a:r>
              <a:rPr lang="ru-RU" dirty="0" err="1"/>
              <a:t>иммуносупрессивный</a:t>
            </a:r>
            <a:r>
              <a:rPr lang="ru-RU" dirty="0"/>
              <a:t> эффект препарата в результате подавления синтеза </a:t>
            </a:r>
            <a:r>
              <a:rPr lang="ru-RU" dirty="0" err="1"/>
              <a:t>провоспалительных</a:t>
            </a:r>
            <a:r>
              <a:rPr lang="ru-RU" dirty="0"/>
              <a:t> </a:t>
            </a:r>
            <a:r>
              <a:rPr lang="ru-RU" dirty="0" err="1"/>
              <a:t>цитокинов</a:t>
            </a:r>
            <a:r>
              <a:rPr lang="ru-RU" dirty="0"/>
              <a:t>, индукции </a:t>
            </a:r>
            <a:r>
              <a:rPr lang="ru-RU" dirty="0" err="1"/>
              <a:t>апоптоза</a:t>
            </a:r>
            <a:r>
              <a:rPr lang="ru-RU" dirty="0"/>
              <a:t> активированных</a:t>
            </a:r>
          </a:p>
          <a:p>
            <a:pPr>
              <a:buNone/>
            </a:pPr>
            <a:r>
              <a:rPr lang="ru-RU" dirty="0"/>
              <a:t>  Т-лимфоцитов, угнетения подвижности нейтрофилов. 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dirty="0" err="1"/>
              <a:t>Метотрексат</a:t>
            </a:r>
            <a:r>
              <a:rPr lang="ru-RU" dirty="0"/>
              <a:t> также подавляет гуморальное звено иммунной системы и снижает концентрацию иммуноглобулинов классов G, М и А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Метотрексат</a:t>
            </a:r>
            <a:endParaRPr lang="ru-RU" dirty="0"/>
          </a:p>
          <a:p>
            <a:pPr>
              <a:buNone/>
            </a:pPr>
            <a:r>
              <a:rPr lang="ru-RU" dirty="0"/>
              <a:t>Показания </a:t>
            </a:r>
          </a:p>
          <a:p>
            <a:r>
              <a:rPr lang="ru-RU" dirty="0"/>
              <a:t>Препарат второй линии для лечения РА. </a:t>
            </a:r>
          </a:p>
          <a:p>
            <a:pPr>
              <a:buNone/>
            </a:pPr>
            <a:r>
              <a:rPr lang="ru-RU" dirty="0"/>
              <a:t>   Назначают при лечении псориаза, рефрактерного к стандартной терапии, </a:t>
            </a:r>
            <a:r>
              <a:rPr lang="ru-RU" dirty="0" err="1"/>
              <a:t>псориатического</a:t>
            </a:r>
            <a:r>
              <a:rPr lang="ru-RU" dirty="0"/>
              <a:t> артрита, дерматомиозита.</a:t>
            </a:r>
          </a:p>
          <a:p>
            <a:pPr>
              <a:buNone/>
            </a:pPr>
            <a:r>
              <a:rPr lang="ru-RU" dirty="0"/>
              <a:t> HЛP. Тошнота, рвота, снижение аппетита, диарея, повышение  активности </a:t>
            </a:r>
            <a:r>
              <a:rPr lang="ru-RU" dirty="0" err="1"/>
              <a:t>трансаминаз</a:t>
            </a:r>
            <a:r>
              <a:rPr lang="ru-RU" dirty="0"/>
              <a:t>. При длительном использовании </a:t>
            </a:r>
            <a:r>
              <a:rPr lang="ru-RU" dirty="0" err="1"/>
              <a:t>метотрексата</a:t>
            </a:r>
            <a:r>
              <a:rPr lang="ru-RU" dirty="0"/>
              <a:t> у 40% пациентов отмечается </a:t>
            </a:r>
            <a:r>
              <a:rPr lang="ru-RU" dirty="0" err="1"/>
              <a:t>дозозависимая</a:t>
            </a:r>
            <a:r>
              <a:rPr lang="ru-RU" dirty="0"/>
              <a:t> </a:t>
            </a:r>
            <a:r>
              <a:rPr lang="ru-RU" dirty="0" err="1"/>
              <a:t>гепатотоксичность</a:t>
            </a:r>
            <a:r>
              <a:rPr lang="ru-RU" dirty="0"/>
              <a:t> с возможным развитием фиброза и цирроза печени. Возможны угнетение костного мозга, </a:t>
            </a:r>
            <a:r>
              <a:rPr lang="ru-RU" dirty="0" err="1"/>
              <a:t>нневмониты</a:t>
            </a:r>
            <a:r>
              <a:rPr lang="ru-RU" dirty="0"/>
              <a:t>, анафилаксия. Оказывает </a:t>
            </a:r>
            <a:r>
              <a:rPr lang="ru-RU" dirty="0" err="1"/>
              <a:t>тератогенное</a:t>
            </a:r>
            <a:r>
              <a:rPr lang="ru-RU" dirty="0"/>
              <a:t> и канцерогенное действие. </a:t>
            </a:r>
          </a:p>
          <a:p>
            <a:pPr>
              <a:buNone/>
            </a:pPr>
            <a:r>
              <a:rPr lang="ru-RU" dirty="0"/>
              <a:t>   Взаимодействие с другими ЛC.</a:t>
            </a:r>
          </a:p>
          <a:p>
            <a:r>
              <a:rPr lang="ru-RU" dirty="0" err="1"/>
              <a:t>Метотрексат</a:t>
            </a:r>
            <a:r>
              <a:rPr lang="ru-RU" dirty="0"/>
              <a:t> повышает </a:t>
            </a:r>
            <a:r>
              <a:rPr lang="ru-RU" dirty="0" err="1"/>
              <a:t>гепатотоксичность</a:t>
            </a:r>
            <a:r>
              <a:rPr lang="ru-RU" dirty="0"/>
              <a:t> других препаратов. При сочетании с </a:t>
            </a:r>
            <a:r>
              <a:rPr lang="ru-RU" dirty="0" err="1"/>
              <a:t>фенилбутазопом</a:t>
            </a:r>
            <a:r>
              <a:rPr lang="ru-RU" dirty="0"/>
              <a:t> возрастает риск угнетения костного мозга. </a:t>
            </a:r>
            <a:r>
              <a:rPr lang="ru-RU" dirty="0" err="1"/>
              <a:t>Пеницилличы</a:t>
            </a:r>
            <a:r>
              <a:rPr lang="ru-RU" dirty="0"/>
              <a:t> и </a:t>
            </a:r>
            <a:r>
              <a:rPr lang="ru-RU" dirty="0" err="1"/>
              <a:t>пробенипид^</a:t>
            </a:r>
            <a:r>
              <a:rPr lang="ru-RU" dirty="0"/>
              <a:t> повышает, а </a:t>
            </a:r>
            <a:r>
              <a:rPr lang="ru-RU" dirty="0" err="1"/>
              <a:t>фенитоин</a:t>
            </a:r>
            <a:r>
              <a:rPr lang="ru-RU" dirty="0"/>
              <a:t> снижает концентрацию </a:t>
            </a:r>
            <a:r>
              <a:rPr lang="ru-RU" dirty="0" err="1"/>
              <a:t>метотрексата</a:t>
            </a:r>
            <a:r>
              <a:rPr lang="ru-RU" dirty="0"/>
              <a:t> в плазме Параллельное назначение </a:t>
            </a:r>
            <a:r>
              <a:rPr lang="ru-RU" dirty="0" err="1"/>
              <a:t>пириметамина</a:t>
            </a:r>
            <a:r>
              <a:rPr lang="ru-RU" dirty="0"/>
              <a:t>, </a:t>
            </a:r>
            <a:r>
              <a:rPr lang="ru-RU" dirty="0" err="1"/>
              <a:t>триамтерена</a:t>
            </a:r>
            <a:r>
              <a:rPr lang="ru-RU" dirty="0"/>
              <a:t>, </a:t>
            </a:r>
            <a:r>
              <a:rPr lang="ru-RU" dirty="0" err="1"/>
              <a:t>триметоприма</a:t>
            </a:r>
            <a:r>
              <a:rPr lang="ru-RU" dirty="0"/>
              <a:t> может привести к усилению токсических эффектом </a:t>
            </a:r>
            <a:r>
              <a:rPr lang="ru-RU" dirty="0" err="1"/>
              <a:t>метотрексата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ПРЕПАРАТЫ МОНОКЛОНАЛЬНЫХ АНТИТЕЛ</a:t>
            </a:r>
          </a:p>
          <a:p>
            <a:pPr>
              <a:buNone/>
            </a:pPr>
            <a:r>
              <a:rPr lang="ru-RU" dirty="0"/>
              <a:t>Традиционное лечение НПВС, ГКС, классическими иммунодепрессантами</a:t>
            </a:r>
          </a:p>
          <a:p>
            <a:r>
              <a:rPr lang="ru-RU" dirty="0"/>
              <a:t> неэффективно у 25-50% больных РА, </a:t>
            </a:r>
          </a:p>
          <a:p>
            <a:r>
              <a:rPr lang="ru-RU" dirty="0"/>
              <a:t> не снижает активность заболевания</a:t>
            </a:r>
          </a:p>
          <a:p>
            <a:r>
              <a:rPr lang="ru-RU" dirty="0"/>
              <a:t> не предотвращает прогрессирование костно-хрящевой деструкции и </a:t>
            </a:r>
          </a:p>
          <a:p>
            <a:pPr>
              <a:buNone/>
            </a:pPr>
            <a:r>
              <a:rPr lang="ru-RU" dirty="0"/>
              <a:t>        </a:t>
            </a:r>
            <a:r>
              <a:rPr lang="ru-RU" dirty="0" err="1"/>
              <a:t>инвалидизации</a:t>
            </a:r>
            <a:r>
              <a:rPr lang="ru-RU" dirty="0"/>
              <a:t> больных </a:t>
            </a:r>
          </a:p>
          <a:p>
            <a:pPr algn="ctr">
              <a:buNone/>
            </a:pPr>
            <a:r>
              <a:rPr lang="ru-RU" dirty="0">
                <a:solidFill>
                  <a:srgbClr val="002060"/>
                </a:solidFill>
              </a:rPr>
              <a:t>Ключевой </a:t>
            </a:r>
            <a:r>
              <a:rPr lang="ru-RU" dirty="0" err="1">
                <a:solidFill>
                  <a:srgbClr val="002060"/>
                </a:solidFill>
              </a:rPr>
              <a:t>цитокин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в развитии заболевания – </a:t>
            </a:r>
            <a:r>
              <a:rPr lang="ru-RU" b="1" dirty="0"/>
              <a:t>фактор некроза </a:t>
            </a:r>
            <a:r>
              <a:rPr lang="ru-RU" b="1" dirty="0" err="1"/>
              <a:t>опухоли-альфа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sz="2200" dirty="0"/>
              <a:t>продуцируется моноцитами, макрофагами, </a:t>
            </a:r>
            <a:r>
              <a:rPr lang="ru-RU" sz="2200" dirty="0" err="1"/>
              <a:t>фибробластями</a:t>
            </a:r>
            <a:r>
              <a:rPr lang="ru-RU" sz="2200" dirty="0"/>
              <a:t>, а также Т- и В-Лимф </a:t>
            </a:r>
          </a:p>
          <a:p>
            <a:pPr algn="ctr">
              <a:buNone/>
            </a:pPr>
            <a:r>
              <a:rPr lang="ru-RU" dirty="0"/>
              <a:t> </a:t>
            </a:r>
          </a:p>
          <a:p>
            <a:pPr algn="ctr">
              <a:buNone/>
            </a:pPr>
            <a:r>
              <a:rPr lang="ru-RU" dirty="0"/>
              <a:t> Он обусловливает развитие хронического воспаления </a:t>
            </a:r>
          </a:p>
          <a:p>
            <a:pPr algn="ctr">
              <a:buNone/>
            </a:pPr>
            <a:r>
              <a:rPr lang="ru-RU" i="1" dirty="0"/>
              <a:t>(для деструкции хряща и кости, потери костной массы), </a:t>
            </a:r>
          </a:p>
          <a:p>
            <a:pPr algn="ctr">
              <a:buNone/>
            </a:pPr>
            <a:r>
              <a:rPr lang="ru-RU" dirty="0"/>
              <a:t>выполняет функцию посредника воспалительного ответа и</a:t>
            </a:r>
          </a:p>
          <a:p>
            <a:pPr algn="ctr">
              <a:buNone/>
            </a:pPr>
            <a:r>
              <a:rPr lang="ru-RU" dirty="0"/>
              <a:t>участвует в модуляции иммунной системы</a:t>
            </a:r>
          </a:p>
          <a:p>
            <a:pPr algn="ctr">
              <a:buNone/>
            </a:pPr>
            <a:r>
              <a:rPr lang="ru-RU" dirty="0"/>
              <a:t>   </a:t>
            </a:r>
            <a:r>
              <a:rPr lang="ru-RU" sz="2000" dirty="0" err="1"/>
              <a:t>ФНО-а</a:t>
            </a:r>
            <a:r>
              <a:rPr lang="ru-RU" sz="2000" dirty="0"/>
              <a:t> имеет значение в развитии аутоиммунных и воспалительных заболеваний </a:t>
            </a:r>
          </a:p>
          <a:p>
            <a:pPr algn="ctr">
              <a:buNone/>
            </a:pPr>
            <a:r>
              <a:rPr lang="ru-RU" dirty="0"/>
              <a:t>   </a:t>
            </a:r>
          </a:p>
          <a:p>
            <a:pPr algn="ctr">
              <a:buNone/>
            </a:pPr>
            <a:r>
              <a:rPr lang="ru-RU" sz="2600" dirty="0" err="1"/>
              <a:t>Блокаторы</a:t>
            </a:r>
            <a:r>
              <a:rPr lang="ru-RU" sz="2600" dirty="0"/>
              <a:t> </a:t>
            </a:r>
            <a:r>
              <a:rPr lang="ru-RU" sz="2600" dirty="0" err="1"/>
              <a:t>ФНО-а</a:t>
            </a:r>
            <a:r>
              <a:rPr lang="ru-RU" sz="2600" dirty="0"/>
              <a:t> (</a:t>
            </a:r>
            <a:r>
              <a:rPr lang="ru-RU" sz="2600" dirty="0" err="1"/>
              <a:t>инфликсимаб</a:t>
            </a:r>
            <a:r>
              <a:rPr lang="ru-RU" sz="2600" dirty="0"/>
              <a:t>, </a:t>
            </a:r>
            <a:r>
              <a:rPr lang="ru-RU" sz="2600" dirty="0" err="1"/>
              <a:t>адалимумаб</a:t>
            </a:r>
            <a:r>
              <a:rPr lang="ru-RU" sz="2600" dirty="0"/>
              <a:t>) </a:t>
            </a:r>
          </a:p>
          <a:p>
            <a:pPr algn="ctr">
              <a:buNone/>
            </a:pPr>
            <a:r>
              <a:rPr lang="ru-RU" sz="2600" dirty="0"/>
              <a:t>применяют в качестве препаратов для лечения </a:t>
            </a:r>
          </a:p>
          <a:p>
            <a:pPr algn="ctr">
              <a:buNone/>
            </a:pPr>
            <a:r>
              <a:rPr lang="ru-RU" sz="2600" dirty="0" err="1"/>
              <a:t>ревматоидного</a:t>
            </a:r>
            <a:r>
              <a:rPr lang="ru-RU" sz="2600" dirty="0"/>
              <a:t>, </a:t>
            </a:r>
            <a:r>
              <a:rPr lang="ru-RU" sz="2600" dirty="0" err="1"/>
              <a:t>псориатического</a:t>
            </a:r>
            <a:r>
              <a:rPr lang="ru-RU" sz="2600" dirty="0"/>
              <a:t> артрита, </a:t>
            </a:r>
            <a:r>
              <a:rPr lang="ru-RU" sz="2600" dirty="0" err="1"/>
              <a:t>анкилозирующего</a:t>
            </a:r>
            <a:r>
              <a:rPr lang="ru-RU" sz="2600" dirty="0"/>
              <a:t> спондилита и </a:t>
            </a:r>
          </a:p>
          <a:p>
            <a:pPr algn="ctr">
              <a:buNone/>
            </a:pPr>
            <a:r>
              <a:rPr lang="ru-RU" sz="2600" dirty="0"/>
              <a:t>болезни Крона</a:t>
            </a:r>
          </a:p>
          <a:p>
            <a:pPr>
              <a:buNone/>
            </a:pPr>
            <a:r>
              <a:rPr lang="ru-RU" sz="2200" b="1" dirty="0"/>
              <a:t> </a:t>
            </a:r>
            <a:endParaRPr lang="ru-RU" sz="22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/>
              <a:t>Иифликсимаб</a:t>
            </a:r>
            <a:r>
              <a:rPr lang="ru-RU" b="1" dirty="0"/>
              <a:t> (</a:t>
            </a:r>
            <a:r>
              <a:rPr lang="ru-RU" b="1" dirty="0" err="1"/>
              <a:t>ремикейд</a:t>
            </a:r>
            <a:r>
              <a:rPr lang="ru-RU" b="1" dirty="0"/>
              <a:t>*)</a:t>
            </a:r>
            <a:endParaRPr lang="ru-RU" dirty="0"/>
          </a:p>
          <a:p>
            <a:r>
              <a:rPr lang="ru-RU" dirty="0" err="1"/>
              <a:t>Инфликсимаб</a:t>
            </a:r>
            <a:r>
              <a:rPr lang="ru-RU" dirty="0"/>
              <a:t> (</a:t>
            </a:r>
            <a:r>
              <a:rPr lang="ru-RU" dirty="0" err="1"/>
              <a:t>ремикейд</a:t>
            </a:r>
            <a:r>
              <a:rPr lang="ru-RU" dirty="0"/>
              <a:t>*) представляет собой </a:t>
            </a:r>
            <a:r>
              <a:rPr lang="ru-RU" dirty="0" err="1"/>
              <a:t>Ig</a:t>
            </a:r>
            <a:r>
              <a:rPr lang="en-US" dirty="0"/>
              <a:t>G </a:t>
            </a:r>
            <a:r>
              <a:rPr lang="ru-RU" dirty="0"/>
              <a:t>I - </a:t>
            </a:r>
            <a:r>
              <a:rPr lang="ru-RU" dirty="0" err="1"/>
              <a:t>моноклональные</a:t>
            </a:r>
            <a:r>
              <a:rPr lang="ru-RU" dirty="0"/>
              <a:t> антитела, состоящие на 75% из человеческого белка и на 25% — из мышиного. </a:t>
            </a:r>
          </a:p>
          <a:p>
            <a:pPr>
              <a:buNone/>
            </a:pPr>
            <a:r>
              <a:rPr lang="ru-RU" dirty="0"/>
              <a:t>    Иммунодепрессивное средство, обладает и высоким аффинитетом к </a:t>
            </a:r>
            <a:r>
              <a:rPr lang="ru-RU" dirty="0" err="1"/>
              <a:t>ФНО-а</a:t>
            </a:r>
            <a:r>
              <a:rPr lang="ru-RU" dirty="0"/>
              <a:t>.</a:t>
            </a:r>
          </a:p>
          <a:p>
            <a:r>
              <a:rPr lang="ru-RU" dirty="0"/>
              <a:t>Препарат быстро связывается и образует </a:t>
            </a:r>
            <a:r>
              <a:rPr lang="ru-RU" dirty="0" err="1"/>
              <a:t>усгойчивое</a:t>
            </a:r>
            <a:r>
              <a:rPr lang="ru-RU" dirty="0"/>
              <a:t> соединение с растворимой и трансмембранной формами человеческого ФНО а, снижая его функциональную активность.</a:t>
            </a:r>
          </a:p>
          <a:p>
            <a:r>
              <a:rPr lang="ru-RU" dirty="0"/>
              <a:t>Специфичность </a:t>
            </a:r>
            <a:r>
              <a:rPr lang="ru-RU" dirty="0" err="1"/>
              <a:t>инфликсимаба</a:t>
            </a:r>
            <a:r>
              <a:rPr lang="ru-RU" dirty="0"/>
              <a:t> по отношению к ФНО  подтверждена его неспособностью нейтрализовать цитотоксический эффект </a:t>
            </a:r>
            <a:r>
              <a:rPr lang="ru-RU" dirty="0" err="1"/>
              <a:t>лимфотоксина-цитокина</a:t>
            </a:r>
            <a:r>
              <a:rPr lang="ru-RU" dirty="0"/>
              <a:t>, использующего те же рецепторы, что и </a:t>
            </a:r>
            <a:r>
              <a:rPr lang="ru-RU" dirty="0" err="1"/>
              <a:t>ФНО-а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err="1"/>
              <a:t>Фармакокинетика</a:t>
            </a:r>
            <a:r>
              <a:rPr lang="ru-RU" dirty="0"/>
              <a:t> </a:t>
            </a:r>
          </a:p>
          <a:p>
            <a:r>
              <a:rPr lang="ru-RU" dirty="0"/>
              <a:t>Фармакокинетические параметры (</a:t>
            </a:r>
            <a:r>
              <a:rPr lang="ru-RU" dirty="0" err="1"/>
              <a:t>Стах</a:t>
            </a:r>
            <a:r>
              <a:rPr lang="ru-RU" dirty="0"/>
              <a:t>, объем </a:t>
            </a:r>
            <a:r>
              <a:rPr lang="ru-RU" dirty="0" err="1"/>
              <a:t>рпелределения</a:t>
            </a:r>
            <a:r>
              <a:rPr lang="ru-RU" dirty="0"/>
              <a:t>, ЛИС) - </a:t>
            </a:r>
            <a:r>
              <a:rPr lang="ru-RU" dirty="0" err="1"/>
              <a:t>дозозависимы</a:t>
            </a:r>
            <a:r>
              <a:rPr lang="ru-RU" dirty="0"/>
              <a:t>. </a:t>
            </a:r>
            <a:r>
              <a:rPr lang="ru-RU" dirty="0" err="1"/>
              <a:t>Стах</a:t>
            </a:r>
            <a:r>
              <a:rPr lang="ru-RU" dirty="0"/>
              <a:t> после </a:t>
            </a:r>
            <a:r>
              <a:rPr lang="ru-RU" dirty="0" err="1"/>
              <a:t>однокраіной</a:t>
            </a:r>
            <a:r>
              <a:rPr lang="ru-RU" dirty="0"/>
              <a:t> </a:t>
            </a:r>
            <a:r>
              <a:rPr lang="ru-RU" dirty="0" err="1"/>
              <a:t>инутриьенной</a:t>
            </a:r>
            <a:r>
              <a:rPr lang="ru-RU" dirty="0"/>
              <a:t> </a:t>
            </a:r>
            <a:r>
              <a:rPr lang="ru-RU" dirty="0" err="1"/>
              <a:t>инфузии</a:t>
            </a:r>
            <a:r>
              <a:rPr lang="ru-RU" dirty="0"/>
              <a:t> </a:t>
            </a:r>
            <a:r>
              <a:rPr lang="ru-RU" dirty="0" err="1"/>
              <a:t>ь</a:t>
            </a:r>
            <a:r>
              <a:rPr lang="ru-RU" dirty="0"/>
              <a:t> дозе 5 м г /к г составляет 118 мкг/мл, объем распределения — 3 л. Конечный Т ,,2— 9,5 </a:t>
            </a:r>
            <a:r>
              <a:rPr lang="ru-RU" dirty="0" err="1"/>
              <a:t>сут</a:t>
            </a:r>
            <a:r>
              <a:rPr lang="ru-RU" dirty="0"/>
              <a:t>, Выводится в течение 6 мес.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r>
              <a:rPr lang="ru-RU" b="1" dirty="0" err="1"/>
              <a:t>Иифликсимаб</a:t>
            </a:r>
            <a:r>
              <a:rPr lang="ru-RU" b="1" dirty="0"/>
              <a:t> (</a:t>
            </a:r>
            <a:r>
              <a:rPr lang="ru-RU" b="1" dirty="0" err="1"/>
              <a:t>ремикейд</a:t>
            </a:r>
            <a:r>
              <a:rPr lang="ru-RU" b="1" dirty="0"/>
              <a:t>*)</a:t>
            </a:r>
            <a:endParaRPr lang="ru-RU" dirty="0"/>
          </a:p>
          <a:p>
            <a:pPr algn="ctr">
              <a:buNone/>
            </a:pPr>
            <a:r>
              <a:rPr lang="ru-RU" dirty="0"/>
              <a:t> Показания к применению 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dirty="0" err="1"/>
              <a:t>Ревматоидный</a:t>
            </a:r>
            <a:r>
              <a:rPr lang="ru-RU" dirty="0"/>
              <a:t> артрит (при неэффективности проведенною ранее лечения, в том числе </a:t>
            </a:r>
            <a:r>
              <a:rPr lang="ru-RU" dirty="0" err="1"/>
              <a:t>метотрексатом</a:t>
            </a:r>
            <a:r>
              <a:rPr lang="ru-RU" dirty="0"/>
              <a:t>)</a:t>
            </a:r>
          </a:p>
          <a:p>
            <a:r>
              <a:rPr lang="ru-RU" dirty="0"/>
              <a:t>Болезнь Крона (тяжелое течение, при неэффективности стандартного лечения, включая </a:t>
            </a:r>
            <a:r>
              <a:rPr lang="ru-RU" dirty="0" err="1"/>
              <a:t>глюкокортикоиды</a:t>
            </a:r>
            <a:r>
              <a:rPr lang="ru-RU" dirty="0"/>
              <a:t> и/или иммунодепрессанты).</a:t>
            </a:r>
          </a:p>
          <a:p>
            <a:r>
              <a:rPr lang="ru-RU" dirty="0"/>
              <a:t>НЛР. Аллергические реакции (замедленного типа): миалгия и/или </a:t>
            </a:r>
            <a:r>
              <a:rPr lang="ru-RU" dirty="0" err="1"/>
              <a:t>невроралгия</a:t>
            </a:r>
            <a:r>
              <a:rPr lang="ru-RU" dirty="0"/>
              <a:t> с лихорадкой, крапивница, зуд, отек лица, губ, </a:t>
            </a:r>
            <a:r>
              <a:rPr lang="ru-RU" dirty="0" err="1"/>
              <a:t>плечей</a:t>
            </a:r>
            <a:r>
              <a:rPr lang="ru-RU" dirty="0"/>
              <a:t>, дисфагия</a:t>
            </a:r>
          </a:p>
          <a:p>
            <a:r>
              <a:rPr lang="ru-RU" dirty="0"/>
              <a:t>Применение препарата через 2 -4 года после введения последней лозы у большинства пациентов сопровождается развитием аллергических реакций. НЛР других органов и систем головокружение, обморочные состояния, «приливы» крови к коже липа, повышение или снижение АД, тошнота, диарея, диспепсия, анемия, лейкопения, </a:t>
            </a:r>
            <a:r>
              <a:rPr lang="ru-RU" dirty="0" err="1"/>
              <a:t>лимфоаденопатия</a:t>
            </a:r>
            <a:endParaRPr lang="ru-RU" dirty="0"/>
          </a:p>
          <a:p>
            <a:r>
              <a:rPr lang="ru-RU" dirty="0"/>
              <a:t>Взаимодействие с другими ЛС. </a:t>
            </a:r>
            <a:r>
              <a:rPr lang="ru-RU" dirty="0" err="1"/>
              <a:t>Метотрексат</a:t>
            </a:r>
            <a:r>
              <a:rPr lang="ru-RU" dirty="0"/>
              <a:t> снижает образование антител к </a:t>
            </a:r>
            <a:r>
              <a:rPr lang="ru-RU" dirty="0" err="1"/>
              <a:t>инфликсимабу</a:t>
            </a:r>
            <a:r>
              <a:rPr lang="ru-RU" dirty="0"/>
              <a:t> и повышает его концентрацию в плазме.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Адалимумаб</a:t>
            </a:r>
            <a:endParaRPr lang="ru-RU" dirty="0"/>
          </a:p>
          <a:p>
            <a:r>
              <a:rPr lang="ru-RU" dirty="0"/>
              <a:t>Селективно связываясь с ФНО, блокирует его </a:t>
            </a:r>
            <a:r>
              <a:rPr lang="ru-RU" dirty="0" err="1"/>
              <a:t>взаимодейсгвие</a:t>
            </a:r>
            <a:r>
              <a:rPr lang="ru-RU" dirty="0"/>
              <a:t> с поверхностными клеточными р55- и р75-рецепторами, нейтрализует (функции ФНО. </a:t>
            </a:r>
          </a:p>
          <a:p>
            <a:r>
              <a:rPr lang="ru-RU" dirty="0"/>
              <a:t>Изменяет ответные биологические реакции которые контролируются ФНО, включая изменения молекул </a:t>
            </a:r>
            <a:r>
              <a:rPr lang="ru-RU" dirty="0" err="1"/>
              <a:t>адгзии</a:t>
            </a:r>
            <a:r>
              <a:rPr lang="ru-RU" dirty="0"/>
              <a:t>, вызывающих миграцию лейкоцитов. Снижает концентрации С реактивного белка, СОЭ, сывороточных </a:t>
            </a:r>
            <a:r>
              <a:rPr lang="ru-RU" dirty="0" err="1"/>
              <a:t>цитокинов</a:t>
            </a:r>
            <a:r>
              <a:rPr lang="ru-RU" dirty="0"/>
              <a:t> (ИЛ-6).</a:t>
            </a:r>
          </a:p>
          <a:p>
            <a:pPr algn="ctr">
              <a:buNone/>
            </a:pPr>
            <a:r>
              <a:rPr lang="ru-RU" dirty="0"/>
              <a:t>  </a:t>
            </a:r>
            <a:r>
              <a:rPr lang="ru-RU" i="1" dirty="0" err="1"/>
              <a:t>Фармакокинетика</a:t>
            </a:r>
            <a:r>
              <a:rPr lang="ru-RU" i="1" dirty="0"/>
              <a:t> </a:t>
            </a:r>
          </a:p>
          <a:p>
            <a:r>
              <a:rPr lang="ru-RU" dirty="0"/>
              <a:t>Всасывается медленно. </a:t>
            </a:r>
            <a:r>
              <a:rPr lang="ru-RU" dirty="0" err="1"/>
              <a:t>Биодоступность</a:t>
            </a:r>
            <a:r>
              <a:rPr lang="ru-RU" dirty="0"/>
              <a:t> при однократном подкожном введении 40 мг составляет 64%. T ½ - 5 </a:t>
            </a:r>
            <a:r>
              <a:rPr lang="ru-RU" dirty="0" err="1"/>
              <a:t>сут</a:t>
            </a:r>
            <a:r>
              <a:rPr lang="ru-RU" dirty="0"/>
              <a:t>. </a:t>
            </a:r>
            <a:r>
              <a:rPr lang="ru-RU" dirty="0" err="1"/>
              <a:t>Обьем</a:t>
            </a:r>
            <a:r>
              <a:rPr lang="ru-RU" dirty="0"/>
              <a:t> распределения при внутривенном введении — 4,7-6 л</a:t>
            </a:r>
          </a:p>
          <a:p>
            <a:r>
              <a:rPr lang="ru-RU" dirty="0"/>
              <a:t>Концентрация в синовиальной жидкости — 31-96% сывороточной. Выводится медленно. Клиренс — 12 мл/ч; зависит от массы тела и наличия антител к </a:t>
            </a:r>
            <a:r>
              <a:rPr lang="ru-RU" dirty="0" err="1"/>
              <a:t>адалимумабу</a:t>
            </a:r>
            <a:r>
              <a:rPr lang="ru-RU" dirty="0"/>
              <a:t>. Клиренс и Т |/2 .существенно не изменяются при дозе 0,25-10 мг/кг.</a:t>
            </a:r>
          </a:p>
          <a:p>
            <a:r>
              <a:rPr lang="ru-RU" dirty="0"/>
              <a:t>Возраст оказывает минимальное влияние на клиренс. Т ½ при внутривенном и подкожном введении - 2 </a:t>
            </a:r>
            <a:r>
              <a:rPr lang="ru-RU" dirty="0" err="1"/>
              <a:t>нед</a:t>
            </a:r>
            <a:r>
              <a:rPr lang="ru-RU" dirty="0"/>
              <a:t> (10-20 </a:t>
            </a:r>
            <a:r>
              <a:rPr lang="ru-RU" dirty="0" err="1"/>
              <a:t>сут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/>
              <a:t>Адалимумаб</a:t>
            </a:r>
            <a:endParaRPr lang="ru-RU" dirty="0"/>
          </a:p>
          <a:p>
            <a:pPr algn="ctr">
              <a:buNone/>
            </a:pPr>
            <a:r>
              <a:rPr lang="ru-RU" dirty="0"/>
              <a:t>Показания к применению </a:t>
            </a:r>
          </a:p>
          <a:p>
            <a:r>
              <a:rPr lang="ru-RU" dirty="0"/>
              <a:t>Обострение </a:t>
            </a:r>
            <a:r>
              <a:rPr lang="ru-RU" dirty="0" err="1"/>
              <a:t>ревматоидного</a:t>
            </a:r>
            <a:r>
              <a:rPr lang="ru-RU" dirty="0"/>
              <a:t> артрита средней и тяжелой степени тяжести, </a:t>
            </a:r>
            <a:r>
              <a:rPr lang="ru-RU" dirty="0" err="1"/>
              <a:t>псориатического</a:t>
            </a:r>
            <a:r>
              <a:rPr lang="ru-RU" dirty="0"/>
              <a:t> артрита, </a:t>
            </a:r>
            <a:r>
              <a:rPr lang="ru-RU" dirty="0" err="1"/>
              <a:t>анкилозирующего</a:t>
            </a:r>
            <a:r>
              <a:rPr lang="ru-RU" dirty="0"/>
              <a:t> спондилита,</a:t>
            </a:r>
          </a:p>
          <a:p>
            <a:r>
              <a:rPr lang="ru-RU" dirty="0"/>
              <a:t>НЛР. Головная боль, головокружение, парестезии повышение АД, тошнота, боль в животе, диарея, диспепсия, анемия, </a:t>
            </a:r>
            <a:r>
              <a:rPr lang="ru-RU" dirty="0" err="1"/>
              <a:t>лимфопения</a:t>
            </a:r>
            <a:r>
              <a:rPr lang="ru-RU" dirty="0"/>
              <a:t>. Местные реакции: боль, отек, покраснение, зуд в месте инъекции</a:t>
            </a:r>
          </a:p>
          <a:p>
            <a:r>
              <a:rPr lang="ru-RU" dirty="0"/>
              <a:t>Противопоказания. Гиперчувствительность (в том числе к латексу), инфекционные заболевания (туберкулез), возраст до 18 лет, беременность, период лактации.</a:t>
            </a:r>
          </a:p>
          <a:p>
            <a:r>
              <a:rPr lang="ru-RU" dirty="0"/>
              <a:t>Взаимодействие с другими ЛС. </a:t>
            </a:r>
          </a:p>
          <a:p>
            <a:pPr>
              <a:buNone/>
            </a:pPr>
            <a:r>
              <a:rPr lang="ru-RU" dirty="0"/>
              <a:t>   Однократное и повторное применение с </a:t>
            </a:r>
            <a:r>
              <a:rPr lang="ru-RU" dirty="0" err="1"/>
              <a:t>метотрексатом</a:t>
            </a:r>
            <a:r>
              <a:rPr lang="ru-RU" dirty="0"/>
              <a:t> снижает клиренс </a:t>
            </a:r>
            <a:r>
              <a:rPr lang="ru-RU" dirty="0" err="1"/>
              <a:t>адалимумаба</a:t>
            </a:r>
            <a:r>
              <a:rPr lang="ru-RU" dirty="0"/>
              <a:t> на 29 и 44мл/ч соответственно, но это не требует коррекции доз </a:t>
            </a:r>
            <a:r>
              <a:rPr lang="ru-RU" dirty="0" err="1"/>
              <a:t>метотрексата</a:t>
            </a:r>
            <a:r>
              <a:rPr lang="ru-RU" dirty="0"/>
              <a:t> и </a:t>
            </a:r>
            <a:r>
              <a:rPr lang="ru-RU" dirty="0" err="1"/>
              <a:t>адалимумаба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1" y="365127"/>
            <a:ext cx="8793987" cy="1349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10287000" cy="60007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Применение </a:t>
            </a:r>
            <a:r>
              <a:rPr lang="ru-RU" dirty="0" err="1"/>
              <a:t>иммунотропных</a:t>
            </a:r>
            <a:r>
              <a:rPr lang="ru-RU" dirty="0"/>
              <a:t> препаратов все чаще становится необходимой частью общепринятого патогенетического лечения различных заболеваний. Быстрый темп развития клинической иммунологии и ее неотъемлемой части – </a:t>
            </a:r>
            <a:r>
              <a:rPr lang="ru-RU" dirty="0" err="1"/>
              <a:t>иммунофармакологии</a:t>
            </a:r>
            <a:r>
              <a:rPr lang="ru-RU" dirty="0"/>
              <a:t>, требует от врача любой специальности не стереотипного эмпирического подхода к иммунотерапии, а обоснованного назначения </a:t>
            </a:r>
            <a:r>
              <a:rPr lang="ru-RU" dirty="0" err="1"/>
              <a:t>иммунокорригирующих</a:t>
            </a:r>
            <a:r>
              <a:rPr lang="ru-RU" dirty="0"/>
              <a:t> препаратов с учетом клинической картины заболевания и результатов иммунологического обследования пациента.</a:t>
            </a:r>
          </a:p>
          <a:p>
            <a:r>
              <a:rPr lang="ru-RU" dirty="0"/>
              <a:t>К сожалению, клинический опыт показывает, что специалисты различного профиля нередко вслепую назначают курсы иммунотерапии, не анализируя при этом клинико-иммунологических особенностей своих пациентов. Результатом такого некорректного назначения </a:t>
            </a:r>
            <a:r>
              <a:rPr lang="ru-RU" dirty="0" err="1"/>
              <a:t>иммунотропных</a:t>
            </a:r>
            <a:r>
              <a:rPr lang="ru-RU" dirty="0"/>
              <a:t> препаратов является отсутствие эффекта от применения </a:t>
            </a:r>
            <a:r>
              <a:rPr lang="ru-RU" dirty="0" err="1"/>
              <a:t>иммунотропных</a:t>
            </a:r>
            <a:r>
              <a:rPr lang="ru-RU" dirty="0"/>
              <a:t> препаратов, а в худшем случае развитие осложнений с провокацией еще более грубых нарушений в иммунной системе. Поэтому иммунотерапией должны заниматься высококвалифицированные в этой области специалисты – клинические иммунологи, клинические фармакологи, а также широкого круга терапевты и педиатры, прошедшие специальную подготовку по клинической иммунологии и аллергологии.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/>
              <a:t>Иммунодепрессанты </a:t>
            </a:r>
            <a:r>
              <a:rPr lang="ru-RU" sz="2800" dirty="0"/>
              <a:t>– </a:t>
            </a:r>
          </a:p>
          <a:p>
            <a:pPr algn="ctr">
              <a:buNone/>
            </a:pPr>
            <a:r>
              <a:rPr lang="ru-RU" sz="2800" dirty="0"/>
              <a:t>это вещества природного или синтетического происхождения, применяемые для искусственного угнетения иммунитета</a:t>
            </a:r>
          </a:p>
          <a:p>
            <a:pPr algn="ctr">
              <a:buNone/>
            </a:pPr>
            <a:r>
              <a:rPr lang="ru-RU" sz="2800" b="1" dirty="0"/>
              <a:t>Классификация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1. </a:t>
            </a:r>
            <a:r>
              <a:rPr lang="ru-RU" sz="2800" dirty="0" err="1"/>
              <a:t>Цитостатики</a:t>
            </a:r>
            <a:r>
              <a:rPr lang="ru-RU" sz="2800" dirty="0"/>
              <a:t> (</a:t>
            </a:r>
            <a:r>
              <a:rPr lang="ru-RU" sz="2800" b="1" i="1" dirty="0" err="1"/>
              <a:t>азатиоприн</a:t>
            </a:r>
            <a:r>
              <a:rPr lang="ru-RU" sz="2800" b="1" dirty="0"/>
              <a:t>, </a:t>
            </a:r>
            <a:r>
              <a:rPr lang="ru-RU" sz="2800" b="1" i="1" dirty="0" err="1"/>
              <a:t>микофенолата</a:t>
            </a:r>
            <a:r>
              <a:rPr lang="ru-RU" sz="2800" b="1" i="1" dirty="0"/>
              <a:t> </a:t>
            </a:r>
            <a:r>
              <a:rPr lang="ru-RU" sz="2800" b="1" i="1" dirty="0" err="1"/>
              <a:t>мофетил</a:t>
            </a:r>
            <a:r>
              <a:rPr lang="ru-RU" sz="2800" b="1" i="1" dirty="0"/>
              <a:t>, </a:t>
            </a:r>
          </a:p>
          <a:p>
            <a:pPr>
              <a:buNone/>
            </a:pPr>
            <a:r>
              <a:rPr lang="ru-RU" sz="2800" b="1" i="1" dirty="0"/>
              <a:t>                                                                                      </a:t>
            </a:r>
            <a:r>
              <a:rPr lang="ru-RU" sz="2800" b="1" i="1" dirty="0" err="1"/>
              <a:t>циклофосфамид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2. </a:t>
            </a:r>
            <a:r>
              <a:rPr lang="ru-RU" sz="2800" dirty="0" err="1"/>
              <a:t>Глюкокортикоиды</a:t>
            </a:r>
            <a:r>
              <a:rPr lang="ru-RU" sz="2800" dirty="0"/>
              <a:t> (</a:t>
            </a:r>
            <a:r>
              <a:rPr lang="ru-RU" sz="2800" b="1" i="1" dirty="0" err="1"/>
              <a:t>преднизолон</a:t>
            </a:r>
            <a:r>
              <a:rPr lang="ru-RU" sz="2800" b="1" i="1" dirty="0"/>
              <a:t>, </a:t>
            </a:r>
            <a:r>
              <a:rPr lang="ru-RU" sz="2800" b="1" i="1" dirty="0" err="1"/>
              <a:t>дексаметазон</a:t>
            </a:r>
            <a:r>
              <a:rPr lang="ru-RU" sz="2800" b="1" i="1" dirty="0"/>
              <a:t> и др.</a:t>
            </a:r>
            <a:r>
              <a:rPr lang="ru-RU" sz="2800" i="1" dirty="0"/>
              <a:t>)</a:t>
            </a:r>
          </a:p>
          <a:p>
            <a:pPr>
              <a:buNone/>
            </a:pPr>
            <a:r>
              <a:rPr lang="ru-RU" sz="2800" dirty="0"/>
              <a:t>3. Селективные ингибиторы синтеза и действия </a:t>
            </a:r>
            <a:r>
              <a:rPr lang="ru-RU" sz="2800" dirty="0" err="1"/>
              <a:t>цитокинов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                 (</a:t>
            </a:r>
            <a:r>
              <a:rPr lang="ru-RU" sz="2800" b="1" i="1" dirty="0" err="1"/>
              <a:t>циклоспорин</a:t>
            </a:r>
            <a:r>
              <a:rPr lang="ru-RU" sz="2800" b="1" i="1" dirty="0"/>
              <a:t>, </a:t>
            </a:r>
            <a:r>
              <a:rPr lang="ru-RU" sz="2800" b="1" i="1" dirty="0" err="1"/>
              <a:t>такролимус</a:t>
            </a:r>
            <a:r>
              <a:rPr lang="ru-RU" sz="2800" b="1" i="1" dirty="0"/>
              <a:t>, </a:t>
            </a:r>
            <a:r>
              <a:rPr lang="ru-RU" sz="2800" b="1" i="1" dirty="0" err="1"/>
              <a:t>сиролимус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4. Препараты </a:t>
            </a:r>
            <a:r>
              <a:rPr lang="ru-RU" sz="2800" dirty="0" err="1"/>
              <a:t>моноклональных</a:t>
            </a:r>
            <a:r>
              <a:rPr lang="ru-RU" sz="2800" dirty="0"/>
              <a:t> антител:</a:t>
            </a:r>
          </a:p>
          <a:p>
            <a:pPr>
              <a:buNone/>
            </a:pPr>
            <a:r>
              <a:rPr lang="ru-RU" sz="2800" dirty="0"/>
              <a:t>    4.1. Антитела к ФНО-? (</a:t>
            </a:r>
            <a:r>
              <a:rPr lang="ru-RU" sz="2800" b="1" i="1" dirty="0" err="1"/>
              <a:t>этанерцепт</a:t>
            </a:r>
            <a:r>
              <a:rPr lang="ru-RU" sz="2800" b="1" i="1" dirty="0"/>
              <a:t>, </a:t>
            </a:r>
            <a:r>
              <a:rPr lang="ru-RU" sz="2800" b="1" i="1" dirty="0" err="1"/>
              <a:t>инфликсимаб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    4.2. Антитела к рецептору ИЛ-2 (</a:t>
            </a:r>
            <a:r>
              <a:rPr lang="ru-RU" sz="2800" b="1" i="1" dirty="0" err="1"/>
              <a:t>даклизумаб</a:t>
            </a:r>
            <a:r>
              <a:rPr lang="ru-RU" sz="2800" b="1" i="1" dirty="0"/>
              <a:t>, </a:t>
            </a:r>
            <a:r>
              <a:rPr lang="ru-RU" sz="2800" b="1" i="1" dirty="0" err="1"/>
              <a:t>базиликсимаб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    4.3. Другие </a:t>
            </a:r>
            <a:r>
              <a:rPr lang="ru-RU" sz="2800" dirty="0" err="1"/>
              <a:t>моноклональные</a:t>
            </a:r>
            <a:r>
              <a:rPr lang="ru-RU" sz="2800" dirty="0"/>
              <a:t> антитела </a:t>
            </a:r>
          </a:p>
          <a:p>
            <a:pPr>
              <a:buNone/>
            </a:pPr>
            <a:r>
              <a:rPr lang="ru-RU" sz="2800" dirty="0"/>
              <a:t>                    (</a:t>
            </a:r>
            <a:r>
              <a:rPr lang="ru-RU" sz="2800" b="1" dirty="0"/>
              <a:t>иммуноглобулин </a:t>
            </a:r>
            <a:r>
              <a:rPr lang="ru-RU" sz="2800" b="1" dirty="0" err="1"/>
              <a:t>антитимоцитарный</a:t>
            </a:r>
            <a:r>
              <a:rPr lang="ru-RU" sz="2800" b="1" dirty="0"/>
              <a:t>, </a:t>
            </a:r>
            <a:r>
              <a:rPr lang="ru-RU" sz="2800" b="1" dirty="0" err="1"/>
              <a:t>алемтузумаб</a:t>
            </a:r>
            <a:r>
              <a:rPr lang="ru-RU" sz="2800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14763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err="1"/>
              <a:t>Иммуностимуляторы</a:t>
            </a:r>
            <a:r>
              <a:rPr lang="ru-RU" sz="2700" b="1" i="1" dirty="0"/>
              <a:t> –</a:t>
            </a:r>
            <a:r>
              <a:rPr lang="ru-RU" sz="2700" dirty="0"/>
              <a:t> </a:t>
            </a:r>
            <a:br>
              <a:rPr lang="ru-RU" sz="2700" dirty="0"/>
            </a:br>
            <a:r>
              <a:rPr lang="ru-RU" sz="2700" dirty="0"/>
              <a:t>это лекарственные средства, восстанавливающие функции клеточного и гуморального звеньев иммунитета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2" y="1714488"/>
            <a:ext cx="9715568" cy="51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Для лечения первичных </a:t>
            </a:r>
            <a:r>
              <a:rPr lang="ru-RU" sz="2400" dirty="0" err="1"/>
              <a:t>иммунодефицитных</a:t>
            </a:r>
            <a:r>
              <a:rPr lang="ru-RU" sz="2400" dirty="0"/>
              <a:t> состояний  - </a:t>
            </a:r>
          </a:p>
          <a:p>
            <a:pPr>
              <a:buNone/>
            </a:pPr>
            <a:r>
              <a:rPr lang="ru-RU" sz="2400" dirty="0"/>
              <a:t>   </a:t>
            </a:r>
            <a:r>
              <a:rPr lang="ru-RU" sz="2400" dirty="0" err="1"/>
              <a:t>иммуностимуляторы</a:t>
            </a:r>
            <a:r>
              <a:rPr lang="ru-RU" sz="2400" dirty="0"/>
              <a:t> имеют второстепенную роль, </a:t>
            </a:r>
          </a:p>
          <a:p>
            <a:pPr>
              <a:buNone/>
            </a:pPr>
            <a:r>
              <a:rPr lang="ru-RU" sz="2400" dirty="0"/>
              <a:t>   а основная сфера их применения – вторичные ИДС</a:t>
            </a:r>
          </a:p>
          <a:p>
            <a:pPr>
              <a:buNone/>
            </a:pPr>
            <a:r>
              <a:rPr lang="ru-RU" sz="2400" dirty="0"/>
              <a:t> </a:t>
            </a:r>
          </a:p>
          <a:p>
            <a:pPr>
              <a:buNone/>
            </a:pPr>
            <a:r>
              <a:rPr lang="ru-RU" sz="2400" dirty="0"/>
              <a:t>Вторичные ИДС обычно – </a:t>
            </a:r>
          </a:p>
          <a:p>
            <a:pPr>
              <a:buNone/>
            </a:pPr>
            <a:r>
              <a:rPr lang="ru-RU" sz="2400" dirty="0"/>
              <a:t>сопровождаются уменьшением количества лимфоцитов (как Т, так и В), </a:t>
            </a:r>
          </a:p>
          <a:p>
            <a:pPr>
              <a:buNone/>
            </a:pPr>
            <a:r>
              <a:rPr lang="ru-RU" sz="2400" dirty="0"/>
              <a:t>их </a:t>
            </a:r>
            <a:r>
              <a:rPr lang="ru-RU" sz="2400" dirty="0" err="1"/>
              <a:t>субпопуляций</a:t>
            </a:r>
            <a:r>
              <a:rPr lang="ru-RU" sz="2400" dirty="0"/>
              <a:t>, классов иммуноглобулинов, угнетением реакций </a:t>
            </a:r>
          </a:p>
          <a:p>
            <a:pPr>
              <a:buNone/>
            </a:pPr>
            <a:r>
              <a:rPr lang="ru-RU" sz="2400" dirty="0"/>
              <a:t>неспецифического иммунитета 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0" y="500042"/>
            <a:ext cx="9786970" cy="7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err="1"/>
              <a:t>Иммуностимуляторы</a:t>
            </a:r>
            <a:r>
              <a:rPr lang="ru-RU" sz="2700" b="1" i="1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78" y="571480"/>
            <a:ext cx="9929882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/>
              <a:t>Причины возникновения вторичных ИДС:</a:t>
            </a:r>
            <a:endParaRPr lang="ru-RU" sz="3200" dirty="0"/>
          </a:p>
          <a:p>
            <a:pPr>
              <a:buNone/>
            </a:pPr>
            <a:r>
              <a:rPr lang="ru-RU" sz="3200" dirty="0"/>
              <a:t>1. Вирусная инфекция (грипп, корь, инфекционный гепатит)</a:t>
            </a:r>
          </a:p>
          <a:p>
            <a:pPr>
              <a:buNone/>
            </a:pPr>
            <a:r>
              <a:rPr lang="ru-RU" sz="3200" dirty="0"/>
              <a:t>2. Бактериальные инфекции (холера, туберкулез).</a:t>
            </a:r>
          </a:p>
          <a:p>
            <a:pPr>
              <a:buNone/>
            </a:pPr>
            <a:r>
              <a:rPr lang="ru-RU" sz="3200" dirty="0"/>
              <a:t>3. Грибковые заболевания (в основном вызванные грибами рода </a:t>
            </a:r>
            <a:r>
              <a:rPr lang="en-US" sz="3200" dirty="0"/>
              <a:t>Candida</a:t>
            </a:r>
            <a:r>
              <a:rPr lang="ru-RU" sz="3200" dirty="0"/>
              <a:t>)</a:t>
            </a:r>
          </a:p>
          <a:p>
            <a:pPr>
              <a:buNone/>
            </a:pPr>
            <a:r>
              <a:rPr lang="ru-RU" sz="3200" dirty="0"/>
              <a:t>4. Опухоли лимфоретикулярной системы (</a:t>
            </a:r>
            <a:r>
              <a:rPr lang="ru-RU" sz="3200" dirty="0" err="1"/>
              <a:t>лимфолейкоз</a:t>
            </a:r>
            <a:r>
              <a:rPr lang="ru-RU" sz="3200" dirty="0"/>
              <a:t>, </a:t>
            </a:r>
            <a:r>
              <a:rPr lang="ru-RU" sz="3200" dirty="0" err="1"/>
              <a:t>лимфосаркома</a:t>
            </a:r>
            <a:r>
              <a:rPr lang="ru-RU" sz="3200" dirty="0"/>
              <a:t>)</a:t>
            </a:r>
          </a:p>
          <a:p>
            <a:pPr>
              <a:buNone/>
            </a:pPr>
            <a:r>
              <a:rPr lang="ru-RU" sz="3200" dirty="0"/>
              <a:t>5. Состояние </a:t>
            </a:r>
            <a:r>
              <a:rPr lang="ru-RU" sz="3200" dirty="0" err="1"/>
              <a:t>гипопротеинемии</a:t>
            </a:r>
            <a:r>
              <a:rPr lang="ru-RU" sz="3200" dirty="0"/>
              <a:t> (при нарушении обмена веществ, выраженной нефро – и </a:t>
            </a:r>
            <a:r>
              <a:rPr lang="ru-RU" sz="3200" dirty="0" err="1"/>
              <a:t>гепатопатии</a:t>
            </a:r>
            <a:r>
              <a:rPr lang="ru-RU" sz="3200" dirty="0"/>
              <a:t>)</a:t>
            </a:r>
          </a:p>
          <a:p>
            <a:pPr>
              <a:buNone/>
            </a:pPr>
            <a:r>
              <a:rPr lang="ru-RU" sz="3200" dirty="0"/>
              <a:t>6. Применение ЛС, угнетающих лимфоидную ткань (иммунодепрессанты, антибиотики и антикоагулянты</a:t>
            </a:r>
            <a:r>
              <a:rPr lang="ru-RU" dirty="0"/>
              <a:t>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0" y="500042"/>
            <a:ext cx="9786970" cy="714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err="1"/>
              <a:t>Иммуностимуляторы</a:t>
            </a:r>
            <a:r>
              <a:rPr lang="ru-RU" sz="2700" b="1" i="1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4" y="571480"/>
            <a:ext cx="9787006" cy="628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/>
              <a:t>Причины возникновения вторичных ИДС:</a:t>
            </a:r>
            <a:endParaRPr lang="ru-RU" dirty="0"/>
          </a:p>
          <a:p>
            <a:pPr>
              <a:buNone/>
            </a:pPr>
            <a:r>
              <a:rPr lang="ru-RU" dirty="0"/>
              <a:t>7. Тяжелые травмы, включая операции</a:t>
            </a:r>
          </a:p>
          <a:p>
            <a:pPr>
              <a:buNone/>
            </a:pPr>
            <a:r>
              <a:rPr lang="ru-RU" dirty="0"/>
              <a:t>8. Стрессовые воздействия, особенно длительно повторяющиеся</a:t>
            </a:r>
          </a:p>
          <a:p>
            <a:pPr>
              <a:buNone/>
            </a:pPr>
            <a:r>
              <a:rPr lang="ru-RU" dirty="0"/>
              <a:t>9. Дети и старики</a:t>
            </a:r>
          </a:p>
          <a:p>
            <a:pPr>
              <a:buNone/>
            </a:pPr>
            <a:r>
              <a:rPr lang="ru-RU" dirty="0"/>
              <a:t>10. Синдром хронической усталости, который характеризуется следующими признаками:</a:t>
            </a:r>
          </a:p>
          <a:p>
            <a:pPr>
              <a:buNone/>
            </a:pPr>
            <a:r>
              <a:rPr lang="ru-RU" dirty="0"/>
              <a:t>          - хроническое утомление, не проходящее после отдыха</a:t>
            </a:r>
          </a:p>
          <a:p>
            <a:pPr>
              <a:buNone/>
            </a:pPr>
            <a:r>
              <a:rPr lang="ru-RU" dirty="0"/>
              <a:t>          - снижение работоспособности как умственной, так и физической</a:t>
            </a:r>
          </a:p>
          <a:p>
            <a:pPr>
              <a:buNone/>
            </a:pPr>
            <a:r>
              <a:rPr lang="ru-RU" dirty="0"/>
              <a:t>          - периодические депрессии</a:t>
            </a:r>
          </a:p>
          <a:p>
            <a:pPr>
              <a:buNone/>
            </a:pPr>
            <a:r>
              <a:rPr lang="ru-RU" dirty="0"/>
              <a:t>          - частые ОРВИ</a:t>
            </a:r>
          </a:p>
          <a:p>
            <a:pPr>
              <a:buNone/>
            </a:pPr>
            <a:r>
              <a:rPr lang="ru-RU" dirty="0"/>
              <a:t>          - субфебрильная температура</a:t>
            </a:r>
          </a:p>
          <a:p>
            <a:pPr algn="ctr">
              <a:buNone/>
            </a:pPr>
            <a:r>
              <a:rPr lang="ru-RU" dirty="0"/>
              <a:t>           Патогенез: </a:t>
            </a:r>
          </a:p>
          <a:p>
            <a:pPr>
              <a:buNone/>
            </a:pPr>
            <a:r>
              <a:rPr lang="ru-RU" dirty="0"/>
              <a:t>       нарушение взаимодействия нервной </a:t>
            </a:r>
            <a:r>
              <a:rPr lang="ru-RU" dirty="0" err="1"/>
              <a:t>гипоталамо-гипофизарно</a:t>
            </a:r>
            <a:r>
              <a:rPr lang="ru-RU" dirty="0"/>
              <a:t>-  </a:t>
            </a:r>
          </a:p>
          <a:p>
            <a:pPr>
              <a:buNone/>
            </a:pPr>
            <a:r>
              <a:rPr lang="ru-RU" dirty="0"/>
              <a:t>       надпочечниковой и иммунной системы организма.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 связи с особенностями иммунотерапии разных заболеваний выделяют:</a:t>
            </a:r>
          </a:p>
          <a:p>
            <a:pPr>
              <a:buNone/>
            </a:pPr>
            <a:r>
              <a:rPr lang="ru-RU" dirty="0"/>
              <a:t>   – иммунотерапию заболеваний с повышенной реактивностью (аллергические, аутоиммунные заболевания), </a:t>
            </a:r>
          </a:p>
          <a:p>
            <a:pPr>
              <a:buNone/>
            </a:pPr>
            <a:r>
              <a:rPr lang="ru-RU" dirty="0"/>
              <a:t>   -  первичных и вторичных иммунодефицитов,</a:t>
            </a:r>
          </a:p>
          <a:p>
            <a:pPr>
              <a:buNone/>
            </a:pPr>
            <a:r>
              <a:rPr lang="ru-RU" dirty="0"/>
              <a:t>   -  </a:t>
            </a:r>
            <a:r>
              <a:rPr lang="ru-RU" dirty="0" err="1"/>
              <a:t>посттрансплантационных</a:t>
            </a:r>
            <a:r>
              <a:rPr lang="ru-RU" dirty="0"/>
              <a:t> реакций, </a:t>
            </a:r>
          </a:p>
          <a:p>
            <a:pPr>
              <a:buNone/>
            </a:pPr>
            <a:r>
              <a:rPr lang="ru-RU" dirty="0"/>
              <a:t>   - опухолей и </a:t>
            </a:r>
            <a:r>
              <a:rPr lang="ru-RU" dirty="0" err="1"/>
              <a:t>лимфопролиферативных</a:t>
            </a:r>
            <a:r>
              <a:rPr lang="ru-RU" dirty="0"/>
              <a:t> заболеваний, </a:t>
            </a:r>
          </a:p>
          <a:p>
            <a:pPr>
              <a:buNone/>
            </a:pPr>
            <a:r>
              <a:rPr lang="ru-RU" dirty="0"/>
              <a:t>   - нарушений репродукции.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По природе происхождения </a:t>
            </a:r>
          </a:p>
          <a:p>
            <a:pPr algn="ctr">
              <a:buNone/>
            </a:pPr>
            <a:r>
              <a:rPr lang="ru-RU" b="1" i="1" dirty="0" err="1"/>
              <a:t>иммуномодуляторы</a:t>
            </a:r>
            <a:r>
              <a:rPr lang="ru-RU" dirty="0"/>
              <a:t> подразделяются на:</a:t>
            </a:r>
          </a:p>
          <a:p>
            <a:pPr>
              <a:buNone/>
            </a:pPr>
            <a:r>
              <a:rPr lang="ru-RU" dirty="0"/>
              <a:t> -  препараты </a:t>
            </a:r>
            <a:r>
              <a:rPr lang="ru-RU" dirty="0" err="1"/>
              <a:t>эгзогенного</a:t>
            </a:r>
            <a:r>
              <a:rPr lang="ru-RU" dirty="0"/>
              <a:t> происхождения </a:t>
            </a:r>
            <a:r>
              <a:rPr lang="ru-RU" sz="2000" dirty="0"/>
              <a:t>(бактериальные и растительные)</a:t>
            </a:r>
          </a:p>
          <a:p>
            <a:pPr>
              <a:buNone/>
            </a:pPr>
            <a:r>
              <a:rPr lang="ru-RU" dirty="0"/>
              <a:t> -  эндогенного происхождения </a:t>
            </a:r>
          </a:p>
          <a:p>
            <a:pPr>
              <a:buNone/>
            </a:pPr>
            <a:r>
              <a:rPr lang="ru-RU" sz="2000" dirty="0"/>
              <a:t>                                              (</a:t>
            </a:r>
            <a:r>
              <a:rPr lang="ru-RU" sz="2000" dirty="0" err="1"/>
              <a:t>иммунорегуляторные</a:t>
            </a:r>
            <a:r>
              <a:rPr lang="ru-RU" sz="2000" dirty="0"/>
              <a:t> пептиды, </a:t>
            </a:r>
            <a:r>
              <a:rPr lang="ru-RU" sz="2000" dirty="0" err="1"/>
              <a:t>цитокины</a:t>
            </a:r>
            <a:r>
              <a:rPr lang="ru-RU" sz="2000" dirty="0"/>
              <a:t>, </a:t>
            </a:r>
          </a:p>
          <a:p>
            <a:pPr>
              <a:buNone/>
            </a:pPr>
            <a:r>
              <a:rPr lang="ru-RU" sz="2000" dirty="0"/>
              <a:t>                                                в т.ч. препараты интерферонов и индукторы их продукции),</a:t>
            </a:r>
          </a:p>
          <a:p>
            <a:pPr>
              <a:buNone/>
            </a:pPr>
            <a:r>
              <a:rPr lang="ru-RU" dirty="0"/>
              <a:t> -  также химически чистые и синтезированные</a:t>
            </a:r>
          </a:p>
          <a:p>
            <a:pPr>
              <a:buNone/>
            </a:pPr>
            <a:r>
              <a:rPr lang="ru-RU" dirty="0"/>
              <a:t>           </a:t>
            </a:r>
            <a:r>
              <a:rPr lang="ru-RU" sz="2000" dirty="0"/>
              <a:t>(Федеральное руководство по использованию ЛС, </a:t>
            </a:r>
            <a:r>
              <a:rPr lang="ru-RU" sz="2000" dirty="0" err="1"/>
              <a:t>вып</a:t>
            </a:r>
            <a:r>
              <a:rPr lang="ru-RU" sz="2000" dirty="0"/>
              <a:t>. </a:t>
            </a:r>
            <a:r>
              <a:rPr lang="en-US" sz="2000" dirty="0"/>
              <a:t>IY</a:t>
            </a:r>
            <a:r>
              <a:rPr lang="ru-RU" sz="2000" dirty="0"/>
              <a:t>, 2003 г.).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31" y="1"/>
            <a:ext cx="8872538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Классификация </a:t>
            </a:r>
            <a:r>
              <a:rPr lang="ru-RU" sz="2400" dirty="0" err="1"/>
              <a:t>иммуностимуляторов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10287000" cy="635795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i="1" dirty="0">
                <a:solidFill>
                  <a:srgbClr val="002060"/>
                </a:solidFill>
              </a:rPr>
              <a:t>1. Препараты бактериального происхождения: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пирогенал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продигиозан</a:t>
            </a:r>
            <a:endParaRPr lang="ru-RU" dirty="0"/>
          </a:p>
          <a:p>
            <a:pPr>
              <a:buNone/>
            </a:pPr>
            <a:r>
              <a:rPr lang="ru-RU" dirty="0"/>
              <a:t>- натрия </a:t>
            </a:r>
            <a:r>
              <a:rPr lang="ru-RU" dirty="0" err="1"/>
              <a:t>нуклеинат</a:t>
            </a:r>
            <a:endParaRPr lang="ru-RU" dirty="0"/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2. Препараты животного происхождения: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тималин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тактивин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спленин</a:t>
            </a:r>
            <a:endParaRPr lang="ru-RU" dirty="0"/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3. Препараты синтетического происхождения: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левамизол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пентоксил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метилурацил</a:t>
            </a:r>
            <a:endParaRPr lang="ru-RU" dirty="0"/>
          </a:p>
          <a:p>
            <a:pPr>
              <a:buNone/>
            </a:pPr>
            <a:r>
              <a:rPr lang="ru-RU" i="1" dirty="0">
                <a:solidFill>
                  <a:srgbClr val="002060"/>
                </a:solidFill>
              </a:rPr>
              <a:t>4. Препараты растительного происхождения: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адаптогены</a:t>
            </a:r>
            <a:endParaRPr lang="ru-RU" dirty="0"/>
          </a:p>
          <a:p>
            <a:pPr>
              <a:buNone/>
            </a:pPr>
            <a:r>
              <a:rPr lang="ru-RU" dirty="0"/>
              <a:t>- препараты </a:t>
            </a:r>
            <a:r>
              <a:rPr lang="ru-RU" dirty="0" err="1"/>
              <a:t>эхинацеи</a:t>
            </a:r>
            <a:r>
              <a:rPr lang="ru-RU" dirty="0"/>
              <a:t>: </a:t>
            </a:r>
            <a:r>
              <a:rPr lang="ru-RU" dirty="0" err="1"/>
              <a:t>иммунал</a:t>
            </a:r>
            <a:r>
              <a:rPr lang="ru-RU" dirty="0"/>
              <a:t>, настойка </a:t>
            </a:r>
            <a:r>
              <a:rPr lang="ru-RU" dirty="0" err="1"/>
              <a:t>эхинацеи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кверцетин</a:t>
            </a:r>
            <a:endParaRPr lang="ru-RU" dirty="0"/>
          </a:p>
          <a:p>
            <a:pPr algn="ctr">
              <a:buNone/>
            </a:pPr>
            <a:r>
              <a:rPr lang="ru-RU" sz="2200" i="1" dirty="0">
                <a:solidFill>
                  <a:srgbClr val="002060"/>
                </a:solidFill>
              </a:rPr>
              <a:t>К средствам, стимулирующим иммунитет, относят препараты интерферонов!!!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600" b="1" dirty="0"/>
              <a:t>Рекомендации по использованию </a:t>
            </a:r>
            <a:r>
              <a:rPr lang="ru-RU" sz="2600" b="1" dirty="0" err="1"/>
              <a:t>иммунотропных</a:t>
            </a:r>
            <a:r>
              <a:rPr lang="ru-RU" sz="2600" b="1" dirty="0"/>
              <a:t> препаратов  </a:t>
            </a:r>
            <a:r>
              <a:rPr lang="ru-RU" sz="2000" dirty="0"/>
              <a:t>(предложены рабочей группой экспертов России и стран  СНГ, 2000, 2001):</a:t>
            </a:r>
          </a:p>
          <a:p>
            <a:pPr lvl="0"/>
            <a:r>
              <a:rPr lang="ru-RU" sz="2600" dirty="0"/>
              <a:t>Не назначать </a:t>
            </a:r>
            <a:r>
              <a:rPr lang="ru-RU" sz="2600" dirty="0" err="1"/>
              <a:t>иммунотропные</a:t>
            </a:r>
            <a:r>
              <a:rPr lang="ru-RU" sz="2600" dirty="0"/>
              <a:t> препараты без исследования иммунного статуса,</a:t>
            </a:r>
          </a:p>
          <a:p>
            <a:pPr lvl="0"/>
            <a:r>
              <a:rPr lang="ru-RU" sz="2600" dirty="0"/>
              <a:t>При выявлении отклонений в иммунном статусе и при отсутствии клинических проявлений иммунопатологии – </a:t>
            </a:r>
          </a:p>
          <a:p>
            <a:pPr lvl="0">
              <a:buNone/>
            </a:pPr>
            <a:r>
              <a:rPr lang="ru-RU" sz="2600" b="1" i="1" dirty="0"/>
              <a:t>                  назначение иммунотерапии противопоказано:</a:t>
            </a:r>
            <a:r>
              <a:rPr lang="ru-RU" sz="2600" dirty="0"/>
              <a:t> </a:t>
            </a:r>
          </a:p>
          <a:p>
            <a:pPr lvl="0">
              <a:buNone/>
            </a:pPr>
            <a:r>
              <a:rPr lang="ru-RU" sz="2600" dirty="0"/>
              <a:t>           эти изменения могут быть компенсаторной реакцией организма </a:t>
            </a:r>
          </a:p>
          <a:p>
            <a:pPr lvl="0">
              <a:buNone/>
            </a:pPr>
            <a:r>
              <a:rPr lang="ru-RU" sz="2600" dirty="0"/>
              <a:t>                                                         на какое-либо </a:t>
            </a:r>
            <a:r>
              <a:rPr lang="ru-RU" sz="2600" dirty="0" err="1"/>
              <a:t>антигенное</a:t>
            </a:r>
            <a:r>
              <a:rPr lang="ru-RU" sz="2600" dirty="0"/>
              <a:t> воздействие!</a:t>
            </a:r>
          </a:p>
          <a:p>
            <a:pPr lvl="0">
              <a:buNone/>
            </a:pPr>
            <a:r>
              <a:rPr lang="ru-RU" sz="2600" dirty="0"/>
              <a:t>    </a:t>
            </a:r>
          </a:p>
          <a:p>
            <a:pPr lvl="0" algn="ctr">
              <a:buNone/>
            </a:pPr>
            <a:r>
              <a:rPr lang="ru-RU" sz="2600" dirty="0"/>
              <a:t>В данном случае рекомендуется проводить </a:t>
            </a:r>
          </a:p>
          <a:p>
            <a:pPr lvl="0" algn="ctr">
              <a:buNone/>
            </a:pPr>
            <a:r>
              <a:rPr lang="ru-RU" sz="2600" dirty="0"/>
              <a:t>динамическое </a:t>
            </a:r>
            <a:r>
              <a:rPr lang="ru-RU" sz="2600" dirty="0" err="1"/>
              <a:t>мониторирование</a:t>
            </a:r>
            <a:r>
              <a:rPr lang="ru-RU" sz="2600" dirty="0"/>
              <a:t> показателей иммунного статуса  </a:t>
            </a:r>
          </a:p>
          <a:p>
            <a:pPr lvl="0" algn="ctr">
              <a:buNone/>
            </a:pPr>
            <a:r>
              <a:rPr lang="ru-RU" sz="2600" dirty="0"/>
              <a:t>с последующим решением вопроса о назначении</a:t>
            </a:r>
          </a:p>
          <a:p>
            <a:pPr lvl="0" algn="ctr">
              <a:buNone/>
            </a:pPr>
            <a:r>
              <a:rPr lang="ru-RU" sz="2600" dirty="0" err="1"/>
              <a:t>иммунотропных</a:t>
            </a:r>
            <a:r>
              <a:rPr lang="ru-RU" sz="2600" dirty="0"/>
              <a:t> препаратов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/>
          </a:bodyPr>
          <a:lstStyle/>
          <a:p>
            <a:pPr lvl="0" algn="ctr">
              <a:lnSpc>
                <a:spcPct val="150000"/>
              </a:lnSpc>
              <a:buNone/>
            </a:pPr>
            <a:r>
              <a:rPr lang="ru-RU" sz="3000" i="1" dirty="0">
                <a:solidFill>
                  <a:srgbClr val="002060"/>
                </a:solidFill>
              </a:rPr>
              <a:t>Применение </a:t>
            </a:r>
            <a:r>
              <a:rPr lang="ru-RU" sz="3000" i="1" dirty="0" err="1">
                <a:solidFill>
                  <a:srgbClr val="002060"/>
                </a:solidFill>
              </a:rPr>
              <a:t>иммунотропных</a:t>
            </a:r>
            <a:r>
              <a:rPr lang="ru-RU" sz="3000" i="1" dirty="0">
                <a:solidFill>
                  <a:srgbClr val="002060"/>
                </a:solidFill>
              </a:rPr>
              <a:t> препаратов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ru-RU" sz="3000" i="1" dirty="0">
                <a:solidFill>
                  <a:srgbClr val="002060"/>
                </a:solidFill>
              </a:rPr>
              <a:t>без исследования иммунологического статуса 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ru-RU" sz="3000" i="1" dirty="0">
                <a:solidFill>
                  <a:srgbClr val="002060"/>
                </a:solidFill>
              </a:rPr>
              <a:t>возможно только исключительно в профилактических целях: 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3200" dirty="0"/>
              <a:t>  </a:t>
            </a:r>
            <a:r>
              <a:rPr lang="ru-RU" sz="3000" dirty="0"/>
              <a:t>при прогнозе эпидемии какого-либо инфекционного 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3000" dirty="0"/>
              <a:t>                                         заболевания </a:t>
            </a:r>
            <a:r>
              <a:rPr lang="ru-RU" sz="3000" i="1" dirty="0"/>
              <a:t>(например, гриппа), 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3000" dirty="0"/>
              <a:t>  перед проведением планового хирургического вмешательства, 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3000" dirty="0"/>
              <a:t>             больным </a:t>
            </a:r>
            <a:r>
              <a:rPr lang="ru-RU" sz="3000" dirty="0" err="1"/>
              <a:t>СПИДом</a:t>
            </a:r>
            <a:r>
              <a:rPr lang="ru-RU" sz="3000" dirty="0"/>
              <a:t>  и ВИЧ-инфицированным, </a:t>
            </a:r>
          </a:p>
          <a:p>
            <a:pPr lvl="0">
              <a:lnSpc>
                <a:spcPct val="150000"/>
              </a:lnSpc>
              <a:buNone/>
            </a:pPr>
            <a:r>
              <a:rPr lang="ru-RU" sz="3000" dirty="0"/>
              <a:t>             тяжелым онкологическим </a:t>
            </a:r>
            <a:r>
              <a:rPr lang="ru-RU" sz="3200" dirty="0"/>
              <a:t>больным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10287000" cy="66437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b="1" i="1" dirty="0"/>
              <a:t>Выбор иммуностимулирующего средства</a:t>
            </a:r>
          </a:p>
          <a:p>
            <a:pPr algn="ctr">
              <a:buNone/>
            </a:pPr>
            <a:endParaRPr lang="ru-RU" sz="3200" b="1" dirty="0"/>
          </a:p>
          <a:p>
            <a:pPr>
              <a:buNone/>
            </a:pPr>
            <a:r>
              <a:rPr lang="ru-RU" sz="3600" dirty="0"/>
              <a:t>1. Предпочтительно использовать малотоксичные препараты</a:t>
            </a:r>
          </a:p>
          <a:p>
            <a:pPr>
              <a:buNone/>
            </a:pPr>
            <a:r>
              <a:rPr lang="ru-RU" sz="3600" dirty="0"/>
              <a:t>2. Препараты должны быть для </a:t>
            </a:r>
            <a:r>
              <a:rPr lang="ru-RU" sz="3600" dirty="0" err="1"/>
              <a:t>перорального</a:t>
            </a:r>
            <a:r>
              <a:rPr lang="ru-RU" sz="3600" dirty="0"/>
              <a:t> приема</a:t>
            </a:r>
          </a:p>
          <a:p>
            <a:pPr>
              <a:buNone/>
            </a:pPr>
            <a:r>
              <a:rPr lang="ru-RU" sz="3600" dirty="0"/>
              <a:t>3. Должны обладать “мягким” иммуностимулирующим </a:t>
            </a:r>
          </a:p>
          <a:p>
            <a:pPr>
              <a:buNone/>
            </a:pPr>
            <a:r>
              <a:rPr lang="ru-RU" sz="3600" dirty="0"/>
              <a:t>     действием</a:t>
            </a:r>
          </a:p>
          <a:p>
            <a:pPr>
              <a:buNone/>
            </a:pPr>
            <a:r>
              <a:rPr lang="ru-RU" sz="3600" dirty="0"/>
              <a:t>4. Предпочтительно назначать препараты в </a:t>
            </a:r>
          </a:p>
          <a:p>
            <a:pPr>
              <a:buNone/>
            </a:pPr>
            <a:r>
              <a:rPr lang="ru-RU" sz="3600" dirty="0"/>
              <a:t>     </a:t>
            </a:r>
            <a:r>
              <a:rPr lang="ru-RU" sz="3600" dirty="0" err="1"/>
              <a:t>интермитирующем</a:t>
            </a:r>
            <a:r>
              <a:rPr lang="ru-RU" sz="3600" dirty="0"/>
              <a:t> режиме</a:t>
            </a:r>
          </a:p>
          <a:p>
            <a:pPr>
              <a:buNone/>
            </a:pPr>
            <a:r>
              <a:rPr lang="ru-RU" sz="3600" dirty="0"/>
              <a:t>5. Доза и длительность лечения должны подбираться </a:t>
            </a:r>
          </a:p>
          <a:p>
            <a:pPr>
              <a:buNone/>
            </a:pPr>
            <a:r>
              <a:rPr lang="ru-RU" sz="3600" dirty="0"/>
              <a:t>     индивидуально</a:t>
            </a:r>
          </a:p>
          <a:p>
            <a:pPr>
              <a:buNone/>
            </a:pPr>
            <a:r>
              <a:rPr lang="ru-RU" sz="3600" dirty="0"/>
              <a:t>6. Необходимо учитывать при назначении </a:t>
            </a:r>
          </a:p>
          <a:p>
            <a:pPr>
              <a:buNone/>
            </a:pPr>
            <a:r>
              <a:rPr lang="ru-RU" sz="3600" dirty="0"/>
              <a:t>     “феномен маятника” - в зависимости от дозы </a:t>
            </a:r>
          </a:p>
          <a:p>
            <a:pPr>
              <a:buNone/>
            </a:pPr>
            <a:r>
              <a:rPr lang="ru-RU" sz="3600" dirty="0"/>
              <a:t>     препараты могут оказывать иммуностимулирующее </a:t>
            </a:r>
          </a:p>
          <a:p>
            <a:pPr>
              <a:buNone/>
            </a:pPr>
            <a:r>
              <a:rPr lang="ru-RU" sz="3600" dirty="0"/>
              <a:t>     и иммунодепрессивное действие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sz="2800" b="1" i="1" dirty="0"/>
              <a:t>Критерии эффективности назначения </a:t>
            </a:r>
          </a:p>
          <a:p>
            <a:pPr algn="ctr">
              <a:buNone/>
            </a:pPr>
            <a:r>
              <a:rPr lang="ru-RU" sz="2800" b="1" i="1" dirty="0" err="1"/>
              <a:t>иммуностимуляторов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sz="3200" dirty="0"/>
              <a:t>1. Состояние больного</a:t>
            </a:r>
          </a:p>
          <a:p>
            <a:pPr>
              <a:buNone/>
            </a:pPr>
            <a:r>
              <a:rPr lang="ru-RU" sz="3200" dirty="0"/>
              <a:t>2. Показания клеточного звена иммунитета (количество Т-лимфоцитов и их </a:t>
            </a:r>
            <a:r>
              <a:rPr lang="ru-RU" sz="3200" dirty="0" err="1"/>
              <a:t>субпопуляций</a:t>
            </a:r>
            <a:r>
              <a:rPr lang="ru-RU" sz="3200" dirty="0"/>
              <a:t>)</a:t>
            </a:r>
          </a:p>
          <a:p>
            <a:pPr>
              <a:buNone/>
            </a:pPr>
            <a:r>
              <a:rPr lang="ru-RU" sz="3200" dirty="0"/>
              <a:t>3. Показатели гуморального звена иммунитета (количество различных классов иммуноглобулинов)</a:t>
            </a:r>
          </a:p>
          <a:p>
            <a:pPr>
              <a:buNone/>
            </a:pPr>
            <a:r>
              <a:rPr lang="ru-RU" sz="3200" dirty="0"/>
              <a:t>4. Показатели неспецифического иммунитета</a:t>
            </a:r>
          </a:p>
          <a:p>
            <a:pPr>
              <a:buNone/>
            </a:pPr>
            <a:endParaRPr lang="ru-RU" sz="3200" dirty="0"/>
          </a:p>
          <a:p>
            <a:pPr>
              <a:buNone/>
            </a:pPr>
            <a:r>
              <a:rPr lang="ru-RU" sz="3200" dirty="0"/>
              <a:t>Данные показатели рассматриваются в комплексе и обязательно в динамике</a:t>
            </a:r>
          </a:p>
          <a:p>
            <a:pPr>
              <a:buNone/>
            </a:pP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100" b="1" i="1" dirty="0"/>
              <a:t>Иммуномодулирующая терапия</a:t>
            </a:r>
          </a:p>
          <a:p>
            <a:pPr algn="ctr">
              <a:buNone/>
            </a:pPr>
            <a:r>
              <a:rPr lang="ru-RU" sz="3100" dirty="0"/>
              <a:t>Способы иммуномодуляции условно можно разделить на:</a:t>
            </a:r>
          </a:p>
          <a:p>
            <a:pPr algn="ctr">
              <a:buNone/>
            </a:pPr>
            <a:r>
              <a:rPr lang="ru-RU" sz="3100" dirty="0"/>
              <a:t>методы </a:t>
            </a:r>
            <a:r>
              <a:rPr lang="ru-RU" sz="3100" dirty="0" err="1"/>
              <a:t>иммуностимуляции</a:t>
            </a:r>
            <a:r>
              <a:rPr lang="ru-RU" sz="3100" dirty="0"/>
              <a:t> и иммунодепрессии</a:t>
            </a:r>
            <a:br>
              <a:rPr lang="ru-RU" sz="3100" dirty="0"/>
            </a:br>
            <a:endParaRPr lang="ru-RU" sz="3100" dirty="0"/>
          </a:p>
          <a:p>
            <a:pPr algn="ctr">
              <a:buNone/>
            </a:pPr>
            <a:r>
              <a:rPr lang="ru-RU" sz="3100" dirty="0"/>
              <a:t>Правила применения большинства </a:t>
            </a:r>
            <a:r>
              <a:rPr lang="ru-RU" sz="3100" dirty="0" err="1"/>
              <a:t>иммунотропных</a:t>
            </a:r>
            <a:r>
              <a:rPr lang="ru-RU" sz="3100" dirty="0"/>
              <a:t> препаратов:</a:t>
            </a:r>
          </a:p>
          <a:p>
            <a:pPr>
              <a:buNone/>
            </a:pPr>
            <a:r>
              <a:rPr lang="ru-RU" sz="3100" dirty="0"/>
              <a:t> </a:t>
            </a:r>
            <a:br>
              <a:rPr lang="ru-RU" sz="3100" dirty="0"/>
            </a:br>
            <a:r>
              <a:rPr lang="ru-RU" sz="3100" dirty="0"/>
              <a:t>1. Решение о применении препаратов должно базироваться как на </a:t>
            </a:r>
          </a:p>
          <a:p>
            <a:pPr>
              <a:buNone/>
            </a:pPr>
            <a:r>
              <a:rPr lang="ru-RU" sz="3100" dirty="0"/>
              <a:t>       клинических проявлениях иммунодефицита, так и на данных</a:t>
            </a:r>
          </a:p>
          <a:p>
            <a:pPr>
              <a:buNone/>
            </a:pPr>
            <a:r>
              <a:rPr lang="ru-RU" sz="3100" dirty="0"/>
              <a:t>       лабораторных исследований</a:t>
            </a:r>
            <a:br>
              <a:rPr lang="ru-RU" sz="3100" dirty="0"/>
            </a:br>
            <a:br>
              <a:rPr lang="ru-RU" sz="3100" dirty="0"/>
            </a:br>
            <a:r>
              <a:rPr lang="ru-RU" sz="3100" dirty="0"/>
              <a:t>2. Даже при положительном клиническом эффекте обязательно</a:t>
            </a:r>
          </a:p>
          <a:p>
            <a:pPr>
              <a:buNone/>
            </a:pPr>
            <a:r>
              <a:rPr lang="ru-RU" sz="3100" dirty="0"/>
              <a:t>       должна проводиться оценка иммунного статуса в динамике</a:t>
            </a:r>
            <a:br>
              <a:rPr lang="ru-RU" sz="3100" dirty="0"/>
            </a:br>
            <a:br>
              <a:rPr lang="ru-RU" sz="3100" dirty="0"/>
            </a:br>
            <a:r>
              <a:rPr lang="ru-RU" sz="3100" dirty="0"/>
              <a:t>3. Необходимо строго придерживаться принятых схем и дозировок</a:t>
            </a:r>
            <a:br>
              <a:rPr lang="ru-RU" sz="3100" dirty="0"/>
            </a:br>
            <a:br>
              <a:rPr lang="ru-RU" sz="3100" dirty="0"/>
            </a:br>
            <a:r>
              <a:rPr lang="ru-RU" sz="3100" dirty="0"/>
              <a:t>4. Результат действия может зависеть как от исходного состояния, </a:t>
            </a:r>
          </a:p>
          <a:p>
            <a:pPr>
              <a:buNone/>
            </a:pPr>
            <a:r>
              <a:rPr lang="ru-RU" sz="3100" dirty="0"/>
              <a:t>       так и от дозы препарата (на один и тот же препарат может быть</a:t>
            </a:r>
          </a:p>
          <a:p>
            <a:pPr>
              <a:buNone/>
            </a:pPr>
            <a:r>
              <a:rPr lang="ru-RU" sz="3100" dirty="0"/>
              <a:t>       как стимуляция, так и </a:t>
            </a:r>
            <a:r>
              <a:rPr lang="ru-RU" sz="3100" dirty="0" err="1"/>
              <a:t>супрессия</a:t>
            </a:r>
            <a:r>
              <a:rPr lang="ru-RU" sz="3100" dirty="0"/>
              <a:t>)</a:t>
            </a:r>
            <a:br>
              <a:rPr lang="ru-RU" sz="28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/>
              <a:t>Классифицируют их следующим образом: </a:t>
            </a:r>
          </a:p>
          <a:p>
            <a:r>
              <a:rPr lang="ru-RU" sz="2800" dirty="0"/>
              <a:t>подавляющие иммунный ответ в целом (например </a:t>
            </a:r>
            <a:r>
              <a:rPr lang="ru-RU" sz="2800" dirty="0" err="1"/>
              <a:t>цитостатики</a:t>
            </a:r>
            <a:r>
              <a:rPr lang="ru-RU" sz="2800" dirty="0"/>
              <a:t>),</a:t>
            </a:r>
          </a:p>
          <a:p>
            <a:r>
              <a:rPr lang="ru-RU" sz="2800" dirty="0"/>
              <a:t>оказывающие специфическое иммунодепрессивное действие </a:t>
            </a:r>
          </a:p>
          <a:p>
            <a:pPr>
              <a:buNone/>
            </a:pPr>
            <a:r>
              <a:rPr lang="ru-RU" sz="2800" dirty="0"/>
              <a:t>(в т. ч. Антилимфоцитарная сыворотка), </a:t>
            </a:r>
          </a:p>
          <a:p>
            <a:r>
              <a:rPr lang="ru-RU" sz="2800" dirty="0"/>
              <a:t>устраняющие реакции, сопровождающие иммунные процессы, </a:t>
            </a:r>
          </a:p>
          <a:p>
            <a:r>
              <a:rPr lang="ru-RU" sz="2800" dirty="0"/>
              <a:t>обладающие противовоспалительным и лишь частично иммунодепрессивным действием (например ГКС)</a:t>
            </a:r>
          </a:p>
          <a:p>
            <a:pPr>
              <a:buNone/>
            </a:pPr>
            <a:br>
              <a:rPr lang="ru-RU" sz="2800" dirty="0"/>
            </a:br>
            <a:r>
              <a:rPr lang="ru-RU" sz="2800" dirty="0"/>
              <a:t>    </a:t>
            </a:r>
            <a:r>
              <a:rPr lang="ru-RU" sz="2600" dirty="0"/>
              <a:t>  Особенно </a:t>
            </a:r>
            <a:r>
              <a:rPr lang="ru-RU" sz="2600" i="1" dirty="0"/>
              <a:t>выраженная иммунодепрессивная активность </a:t>
            </a:r>
            <a:r>
              <a:rPr lang="ru-RU" sz="2600" dirty="0"/>
              <a:t>присуща</a:t>
            </a:r>
          </a:p>
          <a:p>
            <a:pPr algn="ctr">
              <a:buNone/>
            </a:pPr>
            <a:r>
              <a:rPr lang="ru-RU" sz="2800" b="1" i="1" dirty="0" err="1"/>
              <a:t>цитостатикам</a:t>
            </a:r>
            <a:r>
              <a:rPr lang="ru-RU" sz="2800" b="1" i="1" dirty="0"/>
              <a:t> </a:t>
            </a:r>
            <a:r>
              <a:rPr lang="ru-RU" sz="2800" dirty="0"/>
              <a:t>(противоопухолевые средства):</a:t>
            </a:r>
          </a:p>
          <a:p>
            <a:pPr>
              <a:buFontTx/>
              <a:buChar char="-"/>
            </a:pPr>
            <a:r>
              <a:rPr lang="ru-RU" sz="2800" dirty="0" err="1"/>
              <a:t>алкилирующим</a:t>
            </a:r>
            <a:r>
              <a:rPr lang="ru-RU" sz="2800" dirty="0"/>
              <a:t> средствам </a:t>
            </a:r>
            <a:r>
              <a:rPr lang="ru-RU" sz="2400" i="1" dirty="0"/>
              <a:t>(</a:t>
            </a:r>
            <a:r>
              <a:rPr lang="ru-RU" sz="2400" i="1" dirty="0" err="1"/>
              <a:t>циклофосфамид</a:t>
            </a:r>
            <a:r>
              <a:rPr lang="ru-RU" sz="2400" i="1" dirty="0"/>
              <a:t>, </a:t>
            </a:r>
            <a:r>
              <a:rPr lang="ru-RU" sz="2400" i="1" dirty="0" err="1"/>
              <a:t>хлорамбуцил</a:t>
            </a:r>
            <a:r>
              <a:rPr lang="ru-RU" sz="2400" i="1" dirty="0"/>
              <a:t>, </a:t>
            </a:r>
            <a:r>
              <a:rPr lang="ru-RU" sz="2400" i="1" dirty="0" err="1"/>
              <a:t>тиотепа</a:t>
            </a:r>
            <a:r>
              <a:rPr lang="ru-RU" sz="2400" i="1" dirty="0"/>
              <a:t>, </a:t>
            </a:r>
            <a:r>
              <a:rPr lang="ru-RU" sz="2400" i="1" dirty="0" err="1"/>
              <a:t>проспидия</a:t>
            </a:r>
            <a:r>
              <a:rPr lang="ru-RU" sz="2400" i="1" dirty="0"/>
              <a:t> хлорид)</a:t>
            </a:r>
            <a:r>
              <a:rPr lang="ru-RU" sz="2800" dirty="0"/>
              <a:t>, </a:t>
            </a:r>
          </a:p>
          <a:p>
            <a:pPr>
              <a:buFontTx/>
              <a:buChar char="-"/>
            </a:pPr>
            <a:r>
              <a:rPr lang="ru-RU" sz="2800" dirty="0"/>
              <a:t>антиметаболитам </a:t>
            </a:r>
            <a:r>
              <a:rPr lang="ru-RU" sz="2400" i="1" dirty="0"/>
              <a:t>(</a:t>
            </a:r>
            <a:r>
              <a:rPr lang="ru-RU" sz="2400" i="1" dirty="0" err="1"/>
              <a:t>меркаптопурин</a:t>
            </a:r>
            <a:r>
              <a:rPr lang="ru-RU" sz="2400" i="1" dirty="0"/>
              <a:t>, </a:t>
            </a:r>
            <a:r>
              <a:rPr lang="ru-RU" sz="2400" i="1" dirty="0" err="1"/>
              <a:t>фторурацил</a:t>
            </a:r>
            <a:r>
              <a:rPr lang="ru-RU" sz="2400" i="1" dirty="0"/>
              <a:t>), </a:t>
            </a:r>
          </a:p>
          <a:p>
            <a:pPr>
              <a:buFontTx/>
              <a:buChar char="-"/>
            </a:pPr>
            <a:r>
              <a:rPr lang="ru-RU" sz="2800" dirty="0"/>
              <a:t>некоторым антибиотикам </a:t>
            </a:r>
            <a:r>
              <a:rPr lang="ru-RU" sz="2400" i="1" dirty="0"/>
              <a:t>(</a:t>
            </a:r>
            <a:r>
              <a:rPr lang="ru-RU" sz="2400" i="1" dirty="0" err="1"/>
              <a:t>дактиномицин</a:t>
            </a:r>
            <a:r>
              <a:rPr lang="ru-RU" sz="2400" i="1" dirty="0"/>
              <a:t> и  др.). </a:t>
            </a:r>
          </a:p>
          <a:p>
            <a:pPr algn="ctr">
              <a:buNone/>
            </a:pPr>
            <a:r>
              <a:rPr lang="ru-RU" sz="2400" dirty="0"/>
              <a:t>Представители этих групп применяются в настоящее время</a:t>
            </a:r>
          </a:p>
          <a:p>
            <a:pPr algn="ctr">
              <a:buNone/>
            </a:pPr>
            <a:r>
              <a:rPr lang="ru-RU" sz="2400" dirty="0"/>
              <a:t>как иммунодепрессанты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br>
              <a:rPr lang="ru-RU" dirty="0">
                <a:solidFill>
                  <a:srgbClr val="FF0000"/>
                </a:solidFill>
              </a:rPr>
            </a:br>
            <a:r>
              <a:rPr lang="ru-RU" b="1" i="1" dirty="0" err="1"/>
              <a:t>Иммуностимуляторы</a:t>
            </a:r>
            <a:endParaRPr lang="ru-RU" b="1" i="1" dirty="0"/>
          </a:p>
          <a:p>
            <a:pPr algn="ctr">
              <a:buNone/>
            </a:pPr>
            <a:r>
              <a:rPr lang="ru-RU" sz="2800" dirty="0"/>
              <a:t>     Иммуностимулирующей активностью обладают :</a:t>
            </a:r>
          </a:p>
          <a:p>
            <a:pPr>
              <a:buNone/>
            </a:pPr>
            <a:r>
              <a:rPr lang="ru-RU" sz="2800" dirty="0"/>
              <a:t>     препараты тимуса и их синтетические аналоги, </a:t>
            </a:r>
            <a:r>
              <a:rPr lang="ru-RU" sz="2800" dirty="0" err="1"/>
              <a:t>левамизол</a:t>
            </a:r>
            <a:r>
              <a:rPr lang="ru-RU" sz="2800" dirty="0"/>
              <a:t> (</a:t>
            </a:r>
            <a:r>
              <a:rPr lang="ru-RU" sz="2800" dirty="0" err="1"/>
              <a:t>декарис</a:t>
            </a:r>
            <a:r>
              <a:rPr lang="ru-RU" sz="2800" dirty="0"/>
              <a:t>), </a:t>
            </a:r>
          </a:p>
          <a:p>
            <a:pPr>
              <a:buNone/>
            </a:pPr>
            <a:r>
              <a:rPr lang="ru-RU" sz="2800" dirty="0"/>
              <a:t>     </a:t>
            </a:r>
            <a:r>
              <a:rPr lang="ru-RU" sz="2800" dirty="0" err="1"/>
              <a:t>цитокины</a:t>
            </a:r>
            <a:r>
              <a:rPr lang="ru-RU" sz="2800" dirty="0"/>
              <a:t>, препараты </a:t>
            </a:r>
            <a:r>
              <a:rPr lang="ru-RU" sz="2800" dirty="0" err="1"/>
              <a:t>адамантанового</a:t>
            </a:r>
            <a:r>
              <a:rPr lang="ru-RU" sz="2800" dirty="0"/>
              <a:t> ряда, некоторые соли, </a:t>
            </a:r>
          </a:p>
          <a:p>
            <a:pPr>
              <a:buNone/>
            </a:pPr>
            <a:r>
              <a:rPr lang="ru-RU" sz="2800" dirty="0"/>
              <a:t>     природные соединения, полиэлектролиты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>
                <a:solidFill>
                  <a:srgbClr val="002060"/>
                </a:solidFill>
              </a:rPr>
              <a:t>С</a:t>
            </a:r>
            <a:r>
              <a:rPr lang="ru-RU" sz="2800" i="1" dirty="0">
                <a:solidFill>
                  <a:srgbClr val="002060"/>
                </a:solidFill>
              </a:rPr>
              <a:t>тимуляторы Т-лимфоцитов</a:t>
            </a:r>
            <a:r>
              <a:rPr lang="ru-RU" sz="2800" dirty="0">
                <a:solidFill>
                  <a:srgbClr val="002060"/>
                </a:solidFill>
              </a:rPr>
              <a:t>  </a:t>
            </a:r>
            <a:r>
              <a:rPr lang="ru-RU" sz="2800" dirty="0"/>
              <a:t>-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 err="1"/>
              <a:t>тактивин</a:t>
            </a:r>
            <a:r>
              <a:rPr lang="ru-RU" sz="2800" dirty="0"/>
              <a:t>, </a:t>
            </a:r>
            <a:r>
              <a:rPr lang="ru-RU" sz="2800" dirty="0" err="1"/>
              <a:t>тималин</a:t>
            </a:r>
            <a:r>
              <a:rPr lang="ru-RU" sz="2800" dirty="0"/>
              <a:t>, </a:t>
            </a:r>
            <a:r>
              <a:rPr lang="ru-RU" sz="2800" dirty="0" err="1"/>
              <a:t>тимоген</a:t>
            </a:r>
            <a:r>
              <a:rPr lang="ru-RU" sz="2800" dirty="0"/>
              <a:t>, </a:t>
            </a:r>
            <a:r>
              <a:rPr lang="ru-RU" sz="2800" dirty="0" err="1"/>
              <a:t>тимоптин</a:t>
            </a:r>
            <a:r>
              <a:rPr lang="ru-RU" sz="2800" dirty="0"/>
              <a:t>, </a:t>
            </a:r>
            <a:r>
              <a:rPr lang="ru-RU" sz="2800" dirty="0" err="1"/>
              <a:t>вилозен</a:t>
            </a:r>
            <a:r>
              <a:rPr lang="ru-RU" sz="2800" dirty="0"/>
              <a:t>, </a:t>
            </a:r>
            <a:r>
              <a:rPr lang="ru-RU" sz="2800" dirty="0" err="1"/>
              <a:t>декарис</a:t>
            </a:r>
            <a:r>
              <a:rPr lang="ru-RU" sz="2800" dirty="0"/>
              <a:t>, </a:t>
            </a:r>
            <a:r>
              <a:rPr lang="ru-RU" sz="2800" dirty="0" err="1"/>
              <a:t>диуцифон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 err="1"/>
              <a:t>нуклеинат</a:t>
            </a:r>
            <a:r>
              <a:rPr lang="ru-RU" sz="2800" dirty="0"/>
              <a:t> натрия, цинка ацетат, </a:t>
            </a:r>
            <a:r>
              <a:rPr lang="ru-RU" sz="2800" dirty="0" err="1"/>
              <a:t>спленин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>
                <a:solidFill>
                  <a:srgbClr val="002060"/>
                </a:solidFill>
              </a:rPr>
              <a:t>С</a:t>
            </a:r>
            <a:r>
              <a:rPr lang="ru-RU" sz="2800" i="1" dirty="0">
                <a:solidFill>
                  <a:srgbClr val="002060"/>
                </a:solidFill>
              </a:rPr>
              <a:t>тимуляторы В-лимфоцитов</a:t>
            </a:r>
            <a:r>
              <a:rPr lang="ru-RU" sz="2800" dirty="0"/>
              <a:t> -  </a:t>
            </a:r>
          </a:p>
          <a:p>
            <a:pPr>
              <a:buNone/>
            </a:pPr>
            <a:r>
              <a:rPr lang="ru-RU" sz="2800" dirty="0"/>
              <a:t>                      </a:t>
            </a:r>
            <a:r>
              <a:rPr lang="ru-RU" sz="2800" dirty="0" err="1"/>
              <a:t>лиелопид</a:t>
            </a:r>
            <a:r>
              <a:rPr lang="ru-RU" sz="2800" dirty="0"/>
              <a:t>, </a:t>
            </a:r>
            <a:r>
              <a:rPr lang="ru-RU" sz="2800" dirty="0" err="1"/>
              <a:t>продигиозан</a:t>
            </a:r>
            <a:r>
              <a:rPr lang="ru-RU" sz="2800" dirty="0"/>
              <a:t>, </a:t>
            </a:r>
            <a:r>
              <a:rPr lang="ru-RU" sz="2800" dirty="0" err="1"/>
              <a:t>пирогенал</a:t>
            </a:r>
            <a:r>
              <a:rPr lang="ru-RU" sz="2800" dirty="0"/>
              <a:t> </a:t>
            </a:r>
          </a:p>
          <a:p>
            <a:pPr>
              <a:buNone/>
            </a:pPr>
            <a:r>
              <a:rPr lang="ru-RU" sz="2800" i="1" dirty="0">
                <a:solidFill>
                  <a:srgbClr val="002060"/>
                </a:solidFill>
              </a:rPr>
              <a:t>    Стимуляторы фагоцитоза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/>
              <a:t>–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 err="1"/>
              <a:t>нуклеинат</a:t>
            </a:r>
            <a:r>
              <a:rPr lang="ru-RU" sz="2800" dirty="0"/>
              <a:t> натрия, </a:t>
            </a:r>
            <a:r>
              <a:rPr lang="ru-RU" sz="2800" dirty="0" err="1"/>
              <a:t>метилурацил</a:t>
            </a:r>
            <a:r>
              <a:rPr lang="ru-RU" sz="2800" dirty="0"/>
              <a:t> (последний стимулирует Т- и </a:t>
            </a:r>
            <a:r>
              <a:rPr lang="ru-RU" sz="2800" dirty="0" err="1"/>
              <a:t>В-лф</a:t>
            </a:r>
            <a:r>
              <a:rPr lang="ru-RU" sz="2800" dirty="0"/>
              <a:t>)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dirty="0">
                <a:solidFill>
                  <a:srgbClr val="002060"/>
                </a:solidFill>
              </a:rPr>
              <a:t>С</a:t>
            </a:r>
            <a:r>
              <a:rPr lang="ru-RU" sz="2800" i="1" dirty="0">
                <a:solidFill>
                  <a:srgbClr val="002060"/>
                </a:solidFill>
              </a:rPr>
              <a:t>тимуляторы эндогенного интерферона</a:t>
            </a:r>
            <a:r>
              <a:rPr lang="ru-RU" sz="2800" i="1" dirty="0"/>
              <a:t> - </a:t>
            </a:r>
            <a:r>
              <a:rPr lang="ru-RU" sz="2800" dirty="0"/>
              <a:t>дибазол и </a:t>
            </a:r>
            <a:r>
              <a:rPr lang="ru-RU" sz="2800" dirty="0" err="1"/>
              <a:t>арбидол</a:t>
            </a:r>
            <a:endParaRPr lang="ru-RU" sz="2800" dirty="0"/>
          </a:p>
          <a:p>
            <a:pPr>
              <a:buNone/>
            </a:pPr>
            <a:r>
              <a:rPr lang="ru-RU" i="1" dirty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0287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br>
              <a:rPr lang="ru-RU" dirty="0">
                <a:solidFill>
                  <a:srgbClr val="FF0000"/>
                </a:solidFill>
              </a:rPr>
            </a:br>
            <a:r>
              <a:rPr lang="ru-RU" b="1" i="1" dirty="0" err="1"/>
              <a:t>Иммуностимуляторы</a:t>
            </a:r>
            <a:endParaRPr lang="ru-RU" b="1" i="1" dirty="0"/>
          </a:p>
          <a:p>
            <a:pPr algn="ctr">
              <a:buNone/>
            </a:pPr>
            <a:r>
              <a:rPr lang="ru-RU" i="1" dirty="0"/>
              <a:t>   </a:t>
            </a:r>
            <a:r>
              <a:rPr lang="ru-RU" sz="2800" i="1" dirty="0"/>
              <a:t>Для заместительной терапии </a:t>
            </a:r>
            <a:r>
              <a:rPr lang="ru-RU" sz="2800" dirty="0"/>
              <a:t>применяют </a:t>
            </a:r>
          </a:p>
          <a:p>
            <a:pPr algn="ctr">
              <a:buNone/>
            </a:pPr>
            <a:r>
              <a:rPr lang="ru-RU" sz="2800" dirty="0"/>
              <a:t>иммуноглобулин для  в/</a:t>
            </a:r>
            <a:r>
              <a:rPr lang="ru-RU" sz="2800" dirty="0" err="1"/>
              <a:t>в</a:t>
            </a:r>
            <a:r>
              <a:rPr lang="ru-RU" sz="2800" dirty="0"/>
              <a:t> введения, </a:t>
            </a:r>
            <a:r>
              <a:rPr lang="ru-RU" sz="2800" dirty="0" err="1"/>
              <a:t>пентаглобулин</a:t>
            </a:r>
            <a:r>
              <a:rPr lang="ru-RU" sz="2800" dirty="0"/>
              <a:t> </a:t>
            </a:r>
            <a:r>
              <a:rPr lang="ru-RU" sz="2400" dirty="0"/>
              <a:t>(препарат </a:t>
            </a:r>
            <a:r>
              <a:rPr lang="ru-RU" sz="2400" dirty="0" err="1"/>
              <a:t>IgM</a:t>
            </a:r>
            <a:r>
              <a:rPr lang="ru-RU" sz="2400" dirty="0"/>
              <a:t>)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Синтезирован ряд препаратов  -  </a:t>
            </a:r>
          </a:p>
          <a:p>
            <a:pPr>
              <a:buNone/>
            </a:pPr>
            <a:r>
              <a:rPr lang="ru-RU" sz="2800" dirty="0"/>
              <a:t>                   различные </a:t>
            </a:r>
            <a:r>
              <a:rPr lang="ru-RU" sz="2800" dirty="0" err="1"/>
              <a:t>цитокины</a:t>
            </a:r>
            <a:r>
              <a:rPr lang="ru-RU" sz="2800" dirty="0"/>
              <a:t>, </a:t>
            </a:r>
            <a:r>
              <a:rPr lang="ru-RU" sz="2800" dirty="0" err="1"/>
              <a:t>иммунофан</a:t>
            </a:r>
            <a:r>
              <a:rPr lang="ru-RU" sz="2800" dirty="0"/>
              <a:t>, </a:t>
            </a:r>
            <a:r>
              <a:rPr lang="ru-RU" sz="2800" dirty="0" err="1"/>
              <a:t>полиоксидоний</a:t>
            </a:r>
            <a:r>
              <a:rPr lang="ru-RU" sz="2800" dirty="0"/>
              <a:t> 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Определенным иммуностимулирующим действием обладают </a:t>
            </a:r>
          </a:p>
          <a:p>
            <a:pPr algn="ctr">
              <a:buNone/>
            </a:pPr>
            <a:r>
              <a:rPr lang="ru-RU" sz="2800" i="1" dirty="0">
                <a:solidFill>
                  <a:srgbClr val="002060"/>
                </a:solidFill>
              </a:rPr>
              <a:t>    биогенные стимуляторы (</a:t>
            </a:r>
            <a:r>
              <a:rPr lang="ru-RU" sz="2800" i="1" dirty="0" err="1">
                <a:solidFill>
                  <a:srgbClr val="002060"/>
                </a:solidFill>
              </a:rPr>
              <a:t>адаптогены</a:t>
            </a:r>
            <a:r>
              <a:rPr lang="ru-RU" sz="2800" i="1" dirty="0">
                <a:solidFill>
                  <a:srgbClr val="002060"/>
                </a:solidFill>
              </a:rPr>
              <a:t>) </a:t>
            </a:r>
            <a:r>
              <a:rPr lang="ru-RU" sz="2800" dirty="0"/>
              <a:t>– </a:t>
            </a:r>
          </a:p>
          <a:p>
            <a:pPr>
              <a:buNone/>
            </a:pPr>
            <a:r>
              <a:rPr lang="ru-RU" sz="2800" dirty="0"/>
              <a:t>        экстракт алоэ, ФИБС, стекловидное тело, сок </a:t>
            </a:r>
            <a:r>
              <a:rPr lang="ru-RU" sz="2800" dirty="0" err="1"/>
              <a:t>каланхоэ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/>
              <a:t>        препараты женьшеня, пантокрина, радиолы </a:t>
            </a:r>
            <a:r>
              <a:rPr lang="ru-RU" sz="2800" dirty="0" err="1"/>
              <a:t>розовой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/>
              <a:t>        элеутерококка,  чабреца, чаги</a:t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10224</Words>
  <Application>Microsoft Office PowerPoint</Application>
  <PresentationFormat>Слайд 35 мм</PresentationFormat>
  <Paragraphs>755</Paragraphs>
  <Slides>92</Slides>
  <Notes>5</Notes>
  <HiddenSlides>7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92</vt:i4>
      </vt:variant>
    </vt:vector>
  </HeadingPairs>
  <TitlesOfParts>
    <vt:vector size="9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Лекарственные средства, влияющие на иммунитет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Иммуностимуляторы –  это лекарственные средства, восстанавливающие функции клеточного и гуморального звеньев иммунитета  </vt:lpstr>
      <vt:lpstr>Иммуностимуляторы  </vt:lpstr>
      <vt:lpstr>Иммуностимуляторы  </vt:lpstr>
      <vt:lpstr>Презентация PowerPoint</vt:lpstr>
      <vt:lpstr>Классификация иммуностимуляторов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Сердечно-сосудистые заболевания в РФ</dc:title>
  <dc:creator>---</dc:creator>
  <cp:lastModifiedBy>Marishka</cp:lastModifiedBy>
  <cp:revision>184</cp:revision>
  <dcterms:created xsi:type="dcterms:W3CDTF">2017-02-27T16:24:35Z</dcterms:created>
  <dcterms:modified xsi:type="dcterms:W3CDTF">2020-04-06T10:46:20Z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2017-02-27T00:00:00Z</vt:filetime>
  </property>
  <property fmtid="{D5CDD505-2E9C-101B-9397-08002B2CF9AE}" pid="3" name="LastSaved">
    <vt:filetime>2017-02-27T00:00:00Z</vt:filetime>
  </property>
</Properties>
</file>